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41"/>
  </p:notesMasterIdLst>
  <p:sldIdLst>
    <p:sldId id="396" r:id="rId5"/>
    <p:sldId id="414" r:id="rId6"/>
    <p:sldId id="398" r:id="rId7"/>
    <p:sldId id="404" r:id="rId8"/>
    <p:sldId id="397" r:id="rId9"/>
    <p:sldId id="409" r:id="rId10"/>
    <p:sldId id="362" r:id="rId11"/>
    <p:sldId id="323" r:id="rId12"/>
    <p:sldId id="415" r:id="rId13"/>
    <p:sldId id="420" r:id="rId14"/>
    <p:sldId id="417" r:id="rId15"/>
    <p:sldId id="388" r:id="rId16"/>
    <p:sldId id="389" r:id="rId17"/>
    <p:sldId id="390" r:id="rId18"/>
    <p:sldId id="421" r:id="rId19"/>
    <p:sldId id="391" r:id="rId20"/>
    <p:sldId id="419" r:id="rId21"/>
    <p:sldId id="363" r:id="rId22"/>
    <p:sldId id="367" r:id="rId23"/>
    <p:sldId id="370" r:id="rId24"/>
    <p:sldId id="369" r:id="rId25"/>
    <p:sldId id="371" r:id="rId26"/>
    <p:sldId id="368" r:id="rId27"/>
    <p:sldId id="372" r:id="rId28"/>
    <p:sldId id="412" r:id="rId29"/>
    <p:sldId id="322" r:id="rId30"/>
    <p:sldId id="381" r:id="rId31"/>
    <p:sldId id="380" r:id="rId32"/>
    <p:sldId id="361" r:id="rId33"/>
    <p:sldId id="373" r:id="rId34"/>
    <p:sldId id="377" r:id="rId35"/>
    <p:sldId id="374" r:id="rId36"/>
    <p:sldId id="407" r:id="rId37"/>
    <p:sldId id="408" r:id="rId38"/>
    <p:sldId id="376" r:id="rId39"/>
    <p:sldId id="378"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3333CC"/>
    <a:srgbClr val="00CC99"/>
    <a:srgbClr val="00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rednji slog 2 – poudarek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Srednji slog 1 – poudarek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110" d="100"/>
          <a:sy n="110" d="100"/>
        </p:scale>
        <p:origin x="1666" y="8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ED3EE2-127F-4938-9B03-E7BB3181534C}" type="datetimeFigureOut">
              <a:rPr lang="sl-SI" smtClean="0"/>
              <a:pPr/>
              <a:t>11. 02. 2025</a:t>
            </a:fld>
            <a:endParaRPr lang="sl-SI"/>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797F80-689C-48AF-B7DB-80768CDAEE65}" type="slidenum">
              <a:rPr lang="sl-SI" smtClean="0"/>
              <a:pPr/>
              <a:t>‹#›</a:t>
            </a:fld>
            <a:endParaRPr lang="sl-SI"/>
          </a:p>
        </p:txBody>
      </p:sp>
    </p:spTree>
    <p:extLst>
      <p:ext uri="{BB962C8B-B14F-4D97-AF65-F5344CB8AC3E}">
        <p14:creationId xmlns:p14="http://schemas.microsoft.com/office/powerpoint/2010/main" val="4068186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B1797F80-689C-48AF-B7DB-80768CDAEE65}" type="slidenum">
              <a:rPr lang="sl-SI" smtClean="0"/>
              <a:pPr/>
              <a:t>29</a:t>
            </a:fld>
            <a:endParaRPr lang="sl-SI"/>
          </a:p>
        </p:txBody>
      </p:sp>
    </p:spTree>
    <p:extLst>
      <p:ext uri="{BB962C8B-B14F-4D97-AF65-F5344CB8AC3E}">
        <p14:creationId xmlns:p14="http://schemas.microsoft.com/office/powerpoint/2010/main" val="1993454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sl-SI" smtClean="0"/>
              <a:t>Uredite slog naslova matrice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pPr>
              <a:defRPr/>
            </a:pPr>
            <a:fld id="{03B961C1-7626-450E-BE99-7E59FA5BFE90}"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ACA78DF-D0C2-4C5D-9E1C-510A50B7F6F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sl-SI" smtClean="0"/>
              <a:t>Uredite slog naslova matrice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441A377-6075-4081-8F2F-FB1EE706370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68279F-9BA6-4BEF-A888-F42A211E34BF}"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sl-SI" smtClean="0"/>
              <a:t>Uredite slog naslova matrice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51296E0-2D9C-49A4-957F-6134AE424F8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34F60FA-8D97-4C99-8E15-B02A2D946386}"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E711CEA-BE16-40B4-9EDD-465357078026}"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7183CE-CAFA-43C3-97BB-C0A183C22CE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15A2166-177B-48F3-BCF4-97AB7B0D07A1}"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2ABB0F9-676B-4925-82B0-49CCEDCCD9D6}"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sl-SI" smtClean="0"/>
              <a:t>Uredite slog naslova matrice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sl-SI" smtClean="0"/>
              <a:t>Uredite slog naslova matrice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p:txBody>
          <a:bodyPr/>
          <a:lstStyle/>
          <a:p>
            <a:pPr>
              <a:defRPr/>
            </a:pPr>
            <a:fld id="{276458AD-977B-47AD-B86B-869B03444F1C}"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sl-SI" smtClean="0"/>
              <a:t>Uredite slog naslova matrice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a:defRPr/>
            </a:pPr>
            <a:fld id="{60A262B4-1848-4B89-A296-F12FC11B34DB}"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mizs.gov.si/fileadmin/mizs.gov.si/pageuploads/Visoko_solstvo/eVS/Obvestila/VPIS_rokovnik_2015_2016.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vpis.uni-mb.si/" TargetMode="External"/><Relationship Id="rId2" Type="http://schemas.openxmlformats.org/officeDocument/2006/relationships/hyperlink" Target="http://www.vpis.uni-lj.si/" TargetMode="External"/><Relationship Id="rId1" Type="http://schemas.openxmlformats.org/officeDocument/2006/relationships/slideLayout" Target="../slideLayouts/slideLayout2.xml"/><Relationship Id="rId5" Type="http://schemas.openxmlformats.org/officeDocument/2006/relationships/hyperlink" Target="http://www.ung.si/" TargetMode="External"/><Relationship Id="rId4" Type="http://schemas.openxmlformats.org/officeDocument/2006/relationships/hyperlink" Target="http://www.vpis.upr.si/"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gov.si/zbirke/javne-objave/razpis-za-vpis-v-dodiplomske-in-enovite-magistrske-studijske-programe-v-studijskem-letu-2025-2026/" TargetMode="External"/><Relationship Id="rId2" Type="http://schemas.openxmlformats.org/officeDocument/2006/relationships/hyperlink" Target="https://www.vss-ce.com/vp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dijaski.net/studij/racunanje-tock-ob-omejitvi-vpisa-v-dodiplomske-studijske-programe.html" TargetMode="External"/><Relationship Id="rId2" Type="http://schemas.openxmlformats.org/officeDocument/2006/relationships/hyperlink" Target="http://www.dijaski.net/studij/racunanje-tock-ob-omejitvi-vpisa-v-visje-sole.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info@visjesolska.si" TargetMode="External"/><Relationship Id="rId2" Type="http://schemas.openxmlformats.org/officeDocument/2006/relationships/hyperlink" Target="https://visjesolska.si/" TargetMode="External"/><Relationship Id="rId1" Type="http://schemas.openxmlformats.org/officeDocument/2006/relationships/slideLayout" Target="../slideLayouts/slideLayout2.xml"/><Relationship Id="rId6" Type="http://schemas.openxmlformats.org/officeDocument/2006/relationships/hyperlink" Target="https://www.gov.si/zbirke/storitve/vpis-v-visokosolski-studij/" TargetMode="External"/><Relationship Id="rId5" Type="http://schemas.openxmlformats.org/officeDocument/2006/relationships/hyperlink" Target="http://portal.evs.gov.si/prijava/" TargetMode="External"/><Relationship Id="rId4" Type="http://schemas.openxmlformats.org/officeDocument/2006/relationships/hyperlink" Target="https://visjesolska.si/oddaja-prijav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portal.evs.gov.si/kontakti-za-pom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ltLang="sl-SI" sz="3200" b="1" i="1" dirty="0">
                <a:solidFill>
                  <a:srgbClr val="002060"/>
                </a:solidFill>
                <a:effectLst>
                  <a:outerShdw blurRad="38100" dist="38100" dir="2700000" algn="tl">
                    <a:srgbClr val="000000">
                      <a:alpha val="43137"/>
                    </a:srgbClr>
                  </a:outerShdw>
                </a:effectLst>
              </a:rPr>
              <a:t>Shema terciarnega izobraževanja v Republiki Sloveniji</a:t>
            </a:r>
            <a:endParaRPr lang="sl-SI" sz="3200" dirty="0">
              <a:solidFill>
                <a:srgbClr val="002060"/>
              </a:solidFill>
              <a:effectLst>
                <a:outerShdw blurRad="38100" dist="38100" dir="2700000" algn="tl">
                  <a:srgbClr val="000000">
                    <a:alpha val="43137"/>
                  </a:srgbClr>
                </a:outerShdw>
              </a:effectLst>
            </a:endParaRPr>
          </a:p>
        </p:txBody>
      </p:sp>
      <p:pic>
        <p:nvPicPr>
          <p:cNvPr id="4" name="Picture 5" descr="RTEmagicC_Shema_terc_izob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095931" y="2324100"/>
            <a:ext cx="4660469"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21483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i="1" dirty="0">
                <a:effectLst>
                  <a:outerShdw blurRad="38100" dist="38100" dir="2700000" algn="tl">
                    <a:srgbClr val="000000">
                      <a:alpha val="43137"/>
                    </a:srgbClr>
                  </a:outerShdw>
                </a:effectLst>
              </a:rPr>
              <a:t>STATUS KANDIDATA S POSEBNIMI POTREBAMI IN POSEBNIM STATUSOM</a:t>
            </a:r>
            <a:endParaRPr lang="sl-SI" dirty="0"/>
          </a:p>
        </p:txBody>
      </p:sp>
      <p:sp>
        <p:nvSpPr>
          <p:cNvPr id="3" name="Označba mesta vsebine 2"/>
          <p:cNvSpPr>
            <a:spLocks noGrp="1"/>
          </p:cNvSpPr>
          <p:nvPr>
            <p:ph idx="1"/>
          </p:nvPr>
        </p:nvSpPr>
        <p:spPr/>
        <p:txBody>
          <a:bodyPr>
            <a:normAutofit fontScale="62500" lnSpcReduction="20000"/>
          </a:bodyPr>
          <a:lstStyle/>
          <a:p>
            <a:pPr marL="311150" indent="-285750">
              <a:buFont typeface="Wingdings" panose="05000000000000000000" pitchFamily="2" charset="2"/>
              <a:buChar char="ü"/>
            </a:pPr>
            <a:r>
              <a:rPr lang="sl-SI" b="1" dirty="0"/>
              <a:t>posebne potrebe, ki so nastale do zaključka srednje šole </a:t>
            </a:r>
            <a:r>
              <a:rPr lang="sl-SI" dirty="0"/>
              <a:t>(kandidati s posebnimi potrebami so slepi in slabovidni kandidati oziroma kandidati z okvaro vidne funkcije, gluhi in naglušni kandidati, kandidati z govorno jezikovnimi motnjami, gibalno ovirani kandidati, dolgotrajno bolni kandidati, kandidati </a:t>
            </a:r>
            <a:r>
              <a:rPr lang="sl-SI" dirty="0" smtClean="0"/>
              <a:t>s primanjkljaji na posameznih področjih učenja, kandidati z </a:t>
            </a:r>
            <a:r>
              <a:rPr lang="sl-SI" dirty="0"/>
              <a:t>avtističnimi motnjami ter kandidati s čustvenimi in vedenjskimi motnjami);</a:t>
            </a:r>
          </a:p>
          <a:p>
            <a:pPr marL="311150" indent="-285750">
              <a:buFont typeface="Wingdings" panose="05000000000000000000" pitchFamily="2" charset="2"/>
              <a:buChar char="ü"/>
            </a:pPr>
            <a:endParaRPr lang="sl-SI" dirty="0"/>
          </a:p>
          <a:p>
            <a:pPr marL="311150" indent="-285750">
              <a:buFont typeface="Wingdings" panose="05000000000000000000" pitchFamily="2" charset="2"/>
              <a:buChar char="ü"/>
            </a:pPr>
            <a:r>
              <a:rPr lang="sl-SI" b="1" dirty="0"/>
              <a:t>posebni status, ki dokazuje status vrhunskega športnika, priznanega umetnika ter drugi kandidati, ki se udeležujejo (področnih) mednarodnih tekmovanj</a:t>
            </a:r>
            <a:r>
              <a:rPr lang="sl-SI" dirty="0"/>
              <a:t> v obdobju, ki se upošteva za sprejem (3. ali 4. letnik srednje šole oziroma zaključek srednje šole). Kot udeležba na (področnih) mednarodnih tekmovanjih šteje izjemen dosežek, ki ga je kandidat dosegel. Kandidati s posebnim statusom so tudi tisti, ki so v 3. ali 4. letniku srednje šole oziroma ob zaključku srednje šole </a:t>
            </a:r>
            <a:r>
              <a:rPr lang="sl-SI" b="1" dirty="0"/>
              <a:t>postali starši</a:t>
            </a:r>
            <a:r>
              <a:rPr lang="sl-SI" dirty="0"/>
              <a:t>.</a:t>
            </a:r>
          </a:p>
          <a:p>
            <a:endParaRPr lang="sl-SI" dirty="0"/>
          </a:p>
        </p:txBody>
      </p:sp>
    </p:spTree>
    <p:extLst>
      <p:ext uri="{BB962C8B-B14F-4D97-AF65-F5344CB8AC3E}">
        <p14:creationId xmlns:p14="http://schemas.microsoft.com/office/powerpoint/2010/main" val="20821524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800" dirty="0" smtClean="0"/>
              <a:t>UVRSTITEV KANDIDATOV NA SEZNAM NAKNADNO SPREJETIH</a:t>
            </a:r>
            <a:endParaRPr lang="sl-SI" sz="2800" dirty="0"/>
          </a:p>
        </p:txBody>
      </p:sp>
      <p:sp>
        <p:nvSpPr>
          <p:cNvPr id="3" name="Označba mesta vsebine 2"/>
          <p:cNvSpPr>
            <a:spLocks noGrp="1"/>
          </p:cNvSpPr>
          <p:nvPr>
            <p:ph idx="1"/>
          </p:nvPr>
        </p:nvSpPr>
        <p:spPr/>
        <p:txBody>
          <a:bodyPr>
            <a:normAutofit fontScale="92500" lnSpcReduction="10000"/>
          </a:bodyPr>
          <a:lstStyle/>
          <a:p>
            <a:r>
              <a:rPr lang="sl-SI" dirty="0" smtClean="0"/>
              <a:t>V redni izbirni postopek vključen skupaj z vsemi drugimi kandidati</a:t>
            </a:r>
          </a:p>
          <a:p>
            <a:r>
              <a:rPr lang="sl-SI" dirty="0" smtClean="0"/>
              <a:t>Samo tisti kandidati s posebnim statusom, ki v rednem izbirnem postopku </a:t>
            </a:r>
            <a:r>
              <a:rPr lang="sl-SI" b="1" dirty="0" smtClean="0"/>
              <a:t>NI</a:t>
            </a:r>
            <a:r>
              <a:rPr lang="sl-SI" dirty="0" smtClean="0"/>
              <a:t> sprejet v </a:t>
            </a:r>
            <a:r>
              <a:rPr lang="sl-SI" b="1" dirty="0" smtClean="0"/>
              <a:t>NOBENEGA</a:t>
            </a:r>
            <a:r>
              <a:rPr lang="sl-SI" dirty="0" smtClean="0"/>
              <a:t> od v prijavi napisanih študijskih programov, se lahko na seznam naknadno sprejetih uvrsti, če izpolnjuje splošne pogoje za vpis v študijski program in doseže najmanj </a:t>
            </a:r>
            <a:r>
              <a:rPr lang="sl-SI" b="1" dirty="0" smtClean="0"/>
              <a:t>90% minimuma </a:t>
            </a:r>
            <a:r>
              <a:rPr lang="sl-SI" dirty="0" smtClean="0"/>
              <a:t>točk, potrebnih za uvrstitev.  Sprejet je v prvega od napisanih programov v prijavi, za katerega izpolnjuje pogoje. </a:t>
            </a:r>
            <a:endParaRPr lang="sl-SI" dirty="0"/>
          </a:p>
        </p:txBody>
      </p:sp>
    </p:spTree>
    <p:extLst>
      <p:ext uri="{BB962C8B-B14F-4D97-AF65-F5344CB8AC3E}">
        <p14:creationId xmlns:p14="http://schemas.microsoft.com/office/powerpoint/2010/main" val="1168963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523240" y="545465"/>
            <a:ext cx="7772400" cy="1470025"/>
          </a:xfrm>
        </p:spPr>
        <p:txBody>
          <a:bodyPr/>
          <a:lstStyle/>
          <a:p>
            <a:r>
              <a:rPr lang="sl-SI" sz="3200" b="1" i="1" dirty="0">
                <a:solidFill>
                  <a:srgbClr val="002060"/>
                </a:solidFill>
                <a:effectLst>
                  <a:outerShdw blurRad="38100" dist="38100" dir="2700000" algn="tl">
                    <a:srgbClr val="000000">
                      <a:alpha val="43137"/>
                    </a:srgbClr>
                  </a:outerShdw>
                </a:effectLst>
                <a:hlinkClick r:id="rId2"/>
              </a:rPr>
              <a:t>ROKOVNIK</a:t>
            </a:r>
            <a:r>
              <a:rPr lang="sl-SI" dirty="0"/>
              <a:t/>
            </a:r>
            <a:br>
              <a:rPr lang="sl-SI" dirty="0"/>
            </a:br>
            <a:r>
              <a:rPr lang="sl-SI" sz="1600" u="sng" dirty="0"/>
              <a:t/>
            </a:r>
            <a:br>
              <a:rPr lang="sl-SI" sz="1600" u="sng" dirty="0"/>
            </a:br>
            <a:endParaRPr lang="sl-SI" sz="1600" dirty="0"/>
          </a:p>
        </p:txBody>
      </p:sp>
      <p:sp>
        <p:nvSpPr>
          <p:cNvPr id="3" name="Podnaslov 2"/>
          <p:cNvSpPr>
            <a:spLocks noGrp="1"/>
          </p:cNvSpPr>
          <p:nvPr>
            <p:ph type="subTitle" idx="1"/>
          </p:nvPr>
        </p:nvSpPr>
        <p:spPr>
          <a:xfrm>
            <a:off x="1168400" y="2216726"/>
            <a:ext cx="6400800" cy="4031673"/>
          </a:xfrm>
        </p:spPr>
        <p:txBody>
          <a:bodyPr>
            <a:normAutofit/>
          </a:bodyPr>
          <a:lstStyle/>
          <a:p>
            <a:pPr algn="ctr">
              <a:lnSpc>
                <a:spcPct val="90000"/>
              </a:lnSpc>
            </a:pPr>
            <a:r>
              <a:rPr lang="sl-SI" sz="2000" dirty="0">
                <a:solidFill>
                  <a:srgbClr val="0000FF"/>
                </a:solidFill>
                <a:cs typeface="Times New Roman" pitchFamily="18" charset="0"/>
              </a:rPr>
              <a:t>Objava </a:t>
            </a:r>
            <a:r>
              <a:rPr lang="sl-SI" sz="2000" dirty="0" smtClean="0">
                <a:solidFill>
                  <a:srgbClr val="0000FF"/>
                </a:solidFill>
                <a:cs typeface="Times New Roman" pitchFamily="18" charset="0"/>
              </a:rPr>
              <a:t>Razpisov: </a:t>
            </a:r>
            <a:r>
              <a:rPr lang="sl-SI" sz="2000" b="1" u="sng" dirty="0" smtClean="0">
                <a:solidFill>
                  <a:schemeClr val="accent6">
                    <a:lumMod val="75000"/>
                  </a:schemeClr>
                </a:solidFill>
                <a:cs typeface="Times New Roman" pitchFamily="18" charset="0"/>
              </a:rPr>
              <a:t>31. januar </a:t>
            </a:r>
            <a:r>
              <a:rPr lang="sl-SI" sz="2000" b="1" u="sng" dirty="0" smtClean="0">
                <a:solidFill>
                  <a:schemeClr val="accent6">
                    <a:lumMod val="75000"/>
                  </a:schemeClr>
                </a:solidFill>
                <a:cs typeface="Times New Roman" pitchFamily="18" charset="0"/>
              </a:rPr>
              <a:t>2025</a:t>
            </a:r>
            <a:endParaRPr lang="sl-SI" sz="2000" b="1" u="sng" dirty="0">
              <a:solidFill>
                <a:schemeClr val="accent6">
                  <a:lumMod val="75000"/>
                </a:schemeClr>
              </a:solidFill>
              <a:cs typeface="Times New Roman" pitchFamily="18" charset="0"/>
            </a:endParaRPr>
          </a:p>
          <a:p>
            <a:pPr>
              <a:lnSpc>
                <a:spcPct val="90000"/>
              </a:lnSpc>
            </a:pPr>
            <a:endParaRPr lang="sl-SI" sz="2000" b="1" dirty="0" smtClean="0">
              <a:cs typeface="Times New Roman" pitchFamily="18" charset="0"/>
            </a:endParaRPr>
          </a:p>
          <a:p>
            <a:pPr>
              <a:lnSpc>
                <a:spcPct val="90000"/>
              </a:lnSpc>
            </a:pPr>
            <a:r>
              <a:rPr lang="sl-SI" sz="2000" b="1" dirty="0" smtClean="0">
                <a:cs typeface="Times New Roman" pitchFamily="18" charset="0"/>
              </a:rPr>
              <a:t>PRIJAVNI </a:t>
            </a:r>
            <a:r>
              <a:rPr lang="sl-SI" sz="2000" b="1" dirty="0">
                <a:cs typeface="Times New Roman" pitchFamily="18" charset="0"/>
              </a:rPr>
              <a:t>ROKI</a:t>
            </a:r>
          </a:p>
          <a:p>
            <a:pPr>
              <a:lnSpc>
                <a:spcPct val="90000"/>
              </a:lnSpc>
            </a:pPr>
            <a:endParaRPr lang="sl-SI" sz="2000" dirty="0">
              <a:cs typeface="Times New Roman" pitchFamily="18" charset="0"/>
            </a:endParaRPr>
          </a:p>
          <a:p>
            <a:pPr marL="971550" lvl="1" indent="-514350" algn="l">
              <a:lnSpc>
                <a:spcPct val="90000"/>
              </a:lnSpc>
              <a:buClr>
                <a:srgbClr val="0070C0"/>
              </a:buClr>
              <a:buFont typeface="Wingdings" panose="05000000000000000000" pitchFamily="2" charset="2"/>
              <a:buChar char="§"/>
            </a:pPr>
            <a:r>
              <a:rPr lang="sl-SI" sz="2000" i="1" u="sng" dirty="0" smtClean="0">
                <a:solidFill>
                  <a:srgbClr val="0000FF"/>
                </a:solidFill>
                <a:cs typeface="Times New Roman" pitchFamily="18" charset="0"/>
              </a:rPr>
              <a:t>Prvi </a:t>
            </a:r>
            <a:r>
              <a:rPr lang="sl-SI" sz="2000" i="1" u="sng" dirty="0">
                <a:solidFill>
                  <a:srgbClr val="0000FF"/>
                </a:solidFill>
                <a:cs typeface="Times New Roman" pitchFamily="18" charset="0"/>
              </a:rPr>
              <a:t>rok</a:t>
            </a:r>
            <a:r>
              <a:rPr lang="sl-SI" sz="2000" i="1" dirty="0">
                <a:solidFill>
                  <a:srgbClr val="0000FF"/>
                </a:solidFill>
                <a:cs typeface="Times New Roman" pitchFamily="18" charset="0"/>
              </a:rPr>
              <a:t>: </a:t>
            </a:r>
            <a:r>
              <a:rPr lang="sl-SI" sz="2000" b="1" i="1" dirty="0">
                <a:solidFill>
                  <a:schemeClr val="accent6">
                    <a:lumMod val="75000"/>
                  </a:schemeClr>
                </a:solidFill>
                <a:cs typeface="Times New Roman" pitchFamily="18" charset="0"/>
              </a:rPr>
              <a:t>od </a:t>
            </a:r>
            <a:r>
              <a:rPr lang="sl-SI" sz="2000" b="1" i="1" dirty="0" smtClean="0">
                <a:solidFill>
                  <a:schemeClr val="accent6">
                    <a:lumMod val="75000"/>
                  </a:schemeClr>
                </a:solidFill>
                <a:cs typeface="Times New Roman" pitchFamily="18" charset="0"/>
              </a:rPr>
              <a:t>18. </a:t>
            </a:r>
            <a:r>
              <a:rPr lang="sl-SI" sz="2000" b="1" i="1" dirty="0">
                <a:solidFill>
                  <a:schemeClr val="accent6">
                    <a:lumMod val="75000"/>
                  </a:schemeClr>
                </a:solidFill>
                <a:cs typeface="Times New Roman" pitchFamily="18" charset="0"/>
              </a:rPr>
              <a:t>februarja do </a:t>
            </a:r>
            <a:r>
              <a:rPr lang="sl-SI" sz="2000" b="1" i="1" dirty="0" smtClean="0">
                <a:solidFill>
                  <a:schemeClr val="accent6">
                    <a:lumMod val="75000"/>
                  </a:schemeClr>
                </a:solidFill>
                <a:cs typeface="Times New Roman" pitchFamily="18" charset="0"/>
              </a:rPr>
              <a:t>18. </a:t>
            </a:r>
            <a:r>
              <a:rPr lang="sl-SI" sz="2000" b="1" i="1" dirty="0">
                <a:solidFill>
                  <a:schemeClr val="accent6">
                    <a:lumMod val="75000"/>
                  </a:schemeClr>
                </a:solidFill>
                <a:cs typeface="Times New Roman" pitchFamily="18" charset="0"/>
              </a:rPr>
              <a:t>marca </a:t>
            </a:r>
            <a:r>
              <a:rPr lang="sl-SI" sz="2000" b="1" i="1" dirty="0" smtClean="0">
                <a:solidFill>
                  <a:schemeClr val="accent6">
                    <a:lumMod val="75000"/>
                  </a:schemeClr>
                </a:solidFill>
                <a:cs typeface="Times New Roman" pitchFamily="18" charset="0"/>
              </a:rPr>
              <a:t>2025</a:t>
            </a:r>
            <a:endParaRPr lang="sl-SI" sz="2000" dirty="0" smtClean="0">
              <a:solidFill>
                <a:srgbClr val="0000FF"/>
              </a:solidFill>
              <a:cs typeface="Times New Roman" pitchFamily="18" charset="0"/>
            </a:endParaRPr>
          </a:p>
          <a:p>
            <a:pPr marL="971550" lvl="1" indent="-514350" algn="l">
              <a:lnSpc>
                <a:spcPct val="90000"/>
              </a:lnSpc>
              <a:buClr>
                <a:srgbClr val="0070C0"/>
              </a:buClr>
              <a:buFont typeface="Wingdings" panose="05000000000000000000" pitchFamily="2" charset="2"/>
              <a:buChar char="§"/>
            </a:pPr>
            <a:r>
              <a:rPr lang="sl-SI" sz="2000" i="1" u="sng" dirty="0" smtClean="0">
                <a:solidFill>
                  <a:srgbClr val="0000FF"/>
                </a:solidFill>
              </a:rPr>
              <a:t>Drugi rok</a:t>
            </a:r>
            <a:r>
              <a:rPr lang="sl-SI" sz="2000" i="1" dirty="0" smtClean="0">
                <a:solidFill>
                  <a:srgbClr val="0000FF"/>
                </a:solidFill>
              </a:rPr>
              <a:t>: </a:t>
            </a:r>
            <a:r>
              <a:rPr lang="sl-SI" sz="2000" b="1" i="1" dirty="0" smtClean="0">
                <a:solidFill>
                  <a:schemeClr val="accent6">
                    <a:lumMod val="75000"/>
                  </a:schemeClr>
                </a:solidFill>
              </a:rPr>
              <a:t>od </a:t>
            </a:r>
            <a:r>
              <a:rPr lang="sl-SI" sz="2000" b="1" i="1" dirty="0" smtClean="0">
                <a:solidFill>
                  <a:schemeClr val="accent6">
                    <a:lumMod val="75000"/>
                  </a:schemeClr>
                </a:solidFill>
              </a:rPr>
              <a:t>20. </a:t>
            </a:r>
            <a:r>
              <a:rPr lang="sl-SI" sz="2000" b="1" i="1" dirty="0" smtClean="0">
                <a:solidFill>
                  <a:schemeClr val="accent6">
                    <a:lumMod val="75000"/>
                  </a:schemeClr>
                </a:solidFill>
              </a:rPr>
              <a:t>do 27. avgusta </a:t>
            </a:r>
            <a:r>
              <a:rPr lang="sl-SI" sz="2000" b="1" i="1" dirty="0" smtClean="0">
                <a:solidFill>
                  <a:schemeClr val="accent6">
                    <a:lumMod val="75000"/>
                  </a:schemeClr>
                </a:solidFill>
              </a:rPr>
              <a:t>2025 </a:t>
            </a:r>
          </a:p>
          <a:p>
            <a:pPr marL="971550" lvl="1" indent="-514350" algn="l">
              <a:lnSpc>
                <a:spcPct val="90000"/>
              </a:lnSpc>
              <a:buClr>
                <a:srgbClr val="0070C0"/>
              </a:buClr>
              <a:buFont typeface="Wingdings" panose="05000000000000000000" pitchFamily="2" charset="2"/>
              <a:buChar char="§"/>
            </a:pPr>
            <a:r>
              <a:rPr lang="sl-SI" sz="2000" i="1" u="sng" dirty="0" smtClean="0">
                <a:solidFill>
                  <a:srgbClr val="0000FF"/>
                </a:solidFill>
                <a:cs typeface="Times New Roman" pitchFamily="18" charset="0"/>
              </a:rPr>
              <a:t>Možnost </a:t>
            </a:r>
            <a:r>
              <a:rPr lang="sl-SI" sz="2000" i="1" u="sng" dirty="0" smtClean="0">
                <a:solidFill>
                  <a:srgbClr val="0000FF"/>
                </a:solidFill>
                <a:cs typeface="Times New Roman" pitchFamily="18" charset="0"/>
              </a:rPr>
              <a:t>zapolnitve še prostih vpisnih mest</a:t>
            </a:r>
            <a:r>
              <a:rPr lang="sl-SI" sz="2000" dirty="0" smtClean="0">
                <a:solidFill>
                  <a:srgbClr val="0000FF"/>
                </a:solidFill>
                <a:cs typeface="Times New Roman" pitchFamily="18" charset="0"/>
              </a:rPr>
              <a:t>: </a:t>
            </a:r>
            <a:r>
              <a:rPr lang="sl-SI" sz="2000" b="1" i="1" dirty="0" smtClean="0"/>
              <a:t> </a:t>
            </a:r>
            <a:r>
              <a:rPr lang="sl-SI" sz="2000" b="1" i="1" dirty="0" smtClean="0">
                <a:solidFill>
                  <a:schemeClr val="accent6">
                    <a:lumMod val="75000"/>
                  </a:schemeClr>
                </a:solidFill>
              </a:rPr>
              <a:t>24. </a:t>
            </a:r>
            <a:r>
              <a:rPr lang="sl-SI" sz="2000" b="1" i="1" dirty="0" smtClean="0">
                <a:solidFill>
                  <a:schemeClr val="accent6">
                    <a:lumMod val="75000"/>
                  </a:schemeClr>
                </a:solidFill>
              </a:rPr>
              <a:t>in </a:t>
            </a:r>
            <a:r>
              <a:rPr lang="sl-SI" sz="2000" b="1" i="1" dirty="0" smtClean="0">
                <a:solidFill>
                  <a:schemeClr val="accent6">
                    <a:lumMod val="75000"/>
                  </a:schemeClr>
                </a:solidFill>
              </a:rPr>
              <a:t>25. </a:t>
            </a:r>
            <a:r>
              <a:rPr lang="sl-SI" sz="2000" b="1" i="1" dirty="0" smtClean="0">
                <a:solidFill>
                  <a:schemeClr val="accent6">
                    <a:lumMod val="75000"/>
                  </a:schemeClr>
                </a:solidFill>
              </a:rPr>
              <a:t>september </a:t>
            </a:r>
            <a:r>
              <a:rPr lang="sl-SI" sz="2000" b="1" i="1" dirty="0" smtClean="0">
                <a:solidFill>
                  <a:schemeClr val="accent6">
                    <a:lumMod val="75000"/>
                  </a:schemeClr>
                </a:solidFill>
              </a:rPr>
              <a:t>2025 </a:t>
            </a:r>
            <a:r>
              <a:rPr lang="sl-SI" sz="2000" b="1" i="1" dirty="0" smtClean="0">
                <a:solidFill>
                  <a:schemeClr val="accent6">
                    <a:lumMod val="75000"/>
                  </a:schemeClr>
                </a:solidFill>
              </a:rPr>
              <a:t>do 10.00</a:t>
            </a:r>
            <a:endParaRPr lang="sl-SI" sz="2000" dirty="0">
              <a:solidFill>
                <a:schemeClr val="accent6">
                  <a:lumMod val="75000"/>
                </a:schemeClr>
              </a:solidFill>
              <a:cs typeface="Times New Roman" pitchFamily="18" charset="0"/>
            </a:endParaRPr>
          </a:p>
          <a:p>
            <a:pPr lvl="1" algn="l">
              <a:lnSpc>
                <a:spcPct val="90000"/>
              </a:lnSpc>
              <a:buClr>
                <a:srgbClr val="0070C0"/>
              </a:buClr>
            </a:pPr>
            <a:r>
              <a:rPr lang="sl-SI" sz="2000" b="1" i="1" dirty="0" smtClean="0"/>
              <a:t> </a:t>
            </a:r>
            <a:r>
              <a:rPr lang="sl-SI" sz="2000" dirty="0" smtClean="0">
                <a:solidFill>
                  <a:srgbClr val="0000FF"/>
                </a:solidFill>
                <a:cs typeface="Times New Roman" pitchFamily="18" charset="0"/>
              </a:rPr>
              <a:t> </a:t>
            </a:r>
            <a:endParaRPr lang="sl-SI" sz="2000" dirty="0">
              <a:solidFill>
                <a:srgbClr val="0000FF"/>
              </a:solidFill>
            </a:endParaRPr>
          </a:p>
          <a:p>
            <a:pPr marL="342900" indent="-342900">
              <a:buFont typeface="Wingdings" panose="05000000000000000000" pitchFamily="2" charset="2"/>
              <a:buChar char="§"/>
            </a:pPr>
            <a:endParaRPr lang="sl-SI" sz="2000" dirty="0"/>
          </a:p>
        </p:txBody>
      </p:sp>
    </p:spTree>
    <p:extLst>
      <p:ext uri="{BB962C8B-B14F-4D97-AF65-F5344CB8AC3E}">
        <p14:creationId xmlns:p14="http://schemas.microsoft.com/office/powerpoint/2010/main" val="9257620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z="3200" b="1" i="1" dirty="0" smtClean="0">
                <a:solidFill>
                  <a:srgbClr val="002060"/>
                </a:solidFill>
                <a:effectLst>
                  <a:outerShdw blurRad="38100" dist="38100" dir="2700000" algn="tl">
                    <a:srgbClr val="000000">
                      <a:alpha val="43137"/>
                    </a:srgbClr>
                  </a:outerShdw>
                </a:effectLst>
              </a:rPr>
              <a:t>Po prvi prijavi sledi:</a:t>
            </a:r>
            <a:endParaRPr lang="sl-SI" sz="3200"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p:txBody>
          <a:bodyPr>
            <a:normAutofit/>
          </a:bodyPr>
          <a:lstStyle/>
          <a:p>
            <a:pPr>
              <a:buClr>
                <a:srgbClr val="0000FF"/>
              </a:buClr>
              <a:buFont typeface="Wingdings" pitchFamily="2" charset="2"/>
              <a:buChar char="§"/>
            </a:pPr>
            <a:r>
              <a:rPr lang="sl-SI" sz="2000" b="1" i="1" dirty="0" smtClean="0">
                <a:sym typeface="Wingdings" pitchFamily="2" charset="2"/>
              </a:rPr>
              <a:t>najkasneje do </a:t>
            </a:r>
            <a:r>
              <a:rPr lang="sl-SI" sz="2000" b="1" i="1" dirty="0" smtClean="0">
                <a:sym typeface="Wingdings" pitchFamily="2" charset="2"/>
              </a:rPr>
              <a:t>25. marca 2025:</a:t>
            </a:r>
            <a:r>
              <a:rPr lang="sl-SI" sz="2000" b="1" i="1" dirty="0" smtClean="0">
                <a:solidFill>
                  <a:srgbClr val="0000FF"/>
                </a:solidFill>
                <a:sym typeface="Wingdings" pitchFamily="2" charset="2"/>
              </a:rPr>
              <a:t> </a:t>
            </a:r>
            <a:r>
              <a:rPr lang="sl-SI" sz="2000" dirty="0" smtClean="0">
                <a:sym typeface="Wingdings" pitchFamily="2" charset="2"/>
              </a:rPr>
              <a:t>objava podatkov prve prijave in omejitve vpisa; </a:t>
            </a:r>
          </a:p>
          <a:p>
            <a:pPr>
              <a:buClr>
                <a:srgbClr val="0000FF"/>
              </a:buClr>
              <a:buFont typeface="Wingdings" pitchFamily="2" charset="2"/>
              <a:buChar char="§"/>
            </a:pPr>
            <a:r>
              <a:rPr lang="sl-SI" sz="2000" b="1" i="1" dirty="0" smtClean="0">
                <a:sym typeface="Wingdings" pitchFamily="2" charset="2"/>
              </a:rPr>
              <a:t>do </a:t>
            </a:r>
            <a:r>
              <a:rPr lang="sl-SI" sz="2000" b="1" i="1" dirty="0" smtClean="0">
                <a:sym typeface="Wingdings" pitchFamily="2" charset="2"/>
              </a:rPr>
              <a:t>konca </a:t>
            </a:r>
            <a:r>
              <a:rPr lang="sl-SI" sz="2000" b="1" i="1" dirty="0" smtClean="0">
                <a:sym typeface="Wingdings" pitchFamily="2" charset="2"/>
              </a:rPr>
              <a:t>aprila </a:t>
            </a:r>
            <a:r>
              <a:rPr lang="sl-SI" sz="2000" b="1" i="1" dirty="0" smtClean="0">
                <a:sym typeface="Wingdings" pitchFamily="2" charset="2"/>
              </a:rPr>
              <a:t>2025:</a:t>
            </a:r>
            <a:r>
              <a:rPr lang="sl-SI" sz="2000" b="1" i="1" dirty="0" smtClean="0">
                <a:solidFill>
                  <a:srgbClr val="0000FF"/>
                </a:solidFill>
                <a:sym typeface="Wingdings" pitchFamily="2" charset="2"/>
              </a:rPr>
              <a:t> </a:t>
            </a:r>
            <a:r>
              <a:rPr lang="sl-SI" sz="2000" dirty="0" smtClean="0">
                <a:solidFill>
                  <a:srgbClr val="0000FF"/>
                </a:solidFill>
                <a:sym typeface="Wingdings" pitchFamily="2" charset="2"/>
              </a:rPr>
              <a:t>sklepanje o povečanju števila razpisanih vpisnih mest</a:t>
            </a:r>
            <a:r>
              <a:rPr lang="sl-SI" sz="2000" dirty="0" smtClean="0">
                <a:sym typeface="Wingdings" pitchFamily="2" charset="2"/>
              </a:rPr>
              <a:t>; </a:t>
            </a:r>
            <a:endParaRPr lang="sl-SI" sz="2000" dirty="0">
              <a:sym typeface="Wingdings" pitchFamily="2" charset="2"/>
            </a:endParaRPr>
          </a:p>
          <a:p>
            <a:pPr>
              <a:buClr>
                <a:srgbClr val="0000FF"/>
              </a:buClr>
              <a:buFont typeface="Wingdings" pitchFamily="2" charset="2"/>
              <a:buChar char="§"/>
            </a:pPr>
            <a:r>
              <a:rPr lang="sl-SI" sz="2000" b="1" i="1" dirty="0" smtClean="0">
                <a:sym typeface="Wingdings" pitchFamily="2" charset="2"/>
              </a:rPr>
              <a:t>od </a:t>
            </a:r>
            <a:r>
              <a:rPr lang="sl-SI" sz="2000" b="1" i="1" dirty="0" smtClean="0">
                <a:sym typeface="Wingdings" pitchFamily="2" charset="2"/>
              </a:rPr>
              <a:t>24. </a:t>
            </a:r>
            <a:r>
              <a:rPr lang="sl-SI" sz="2000" b="1" i="1" dirty="0">
                <a:sym typeface="Wingdings" pitchFamily="2" charset="2"/>
              </a:rPr>
              <a:t>junija do 8</a:t>
            </a:r>
            <a:r>
              <a:rPr lang="sl-SI" sz="2000" b="1" i="1" dirty="0" smtClean="0">
                <a:sym typeface="Wingdings" pitchFamily="2" charset="2"/>
              </a:rPr>
              <a:t>. julija </a:t>
            </a:r>
            <a:r>
              <a:rPr lang="sl-SI" sz="2000" b="1" i="1" dirty="0" smtClean="0">
                <a:sym typeface="Wingdings" pitchFamily="2" charset="2"/>
              </a:rPr>
              <a:t>2025:</a:t>
            </a:r>
            <a:r>
              <a:rPr lang="sl-SI" sz="2000" b="1" i="1" dirty="0" smtClean="0">
                <a:solidFill>
                  <a:srgbClr val="0000FF"/>
                </a:solidFill>
                <a:sym typeface="Wingdings" pitchFamily="2" charset="2"/>
              </a:rPr>
              <a:t> </a:t>
            </a:r>
            <a:r>
              <a:rPr lang="sl-SI" sz="2000" dirty="0">
                <a:solidFill>
                  <a:srgbClr val="0000FF"/>
                </a:solidFill>
                <a:sym typeface="Wingdings" pitchFamily="2" charset="2"/>
              </a:rPr>
              <a:t>preizkusi</a:t>
            </a:r>
            <a:r>
              <a:rPr lang="sl-SI" sz="2000" dirty="0">
                <a:sym typeface="Wingdings" pitchFamily="2" charset="2"/>
              </a:rPr>
              <a:t> posebnih </a:t>
            </a:r>
            <a:r>
              <a:rPr lang="sl-SI" sz="2000" dirty="0" smtClean="0">
                <a:sym typeface="Wingdings" pitchFamily="2" charset="2"/>
              </a:rPr>
              <a:t>nadarjenosti</a:t>
            </a:r>
            <a:r>
              <a:rPr lang="sl-SI" sz="2000" dirty="0">
                <a:sym typeface="Wingdings" pitchFamily="2" charset="2"/>
              </a:rPr>
              <a:t>, sposobnosti in spretnosti na</a:t>
            </a:r>
          </a:p>
          <a:p>
            <a:pPr>
              <a:buClr>
                <a:srgbClr val="0000FF"/>
              </a:buClr>
              <a:buNone/>
            </a:pPr>
            <a:r>
              <a:rPr lang="sl-SI" sz="2000" dirty="0">
                <a:sym typeface="Wingdings" pitchFamily="2" charset="2"/>
              </a:rPr>
              <a:t>    </a:t>
            </a:r>
            <a:r>
              <a:rPr lang="sl-SI" sz="2000" dirty="0" smtClean="0">
                <a:sym typeface="Wingdings" pitchFamily="2" charset="2"/>
              </a:rPr>
              <a:t>visokošolskih </a:t>
            </a:r>
            <a:r>
              <a:rPr lang="sl-SI" sz="2000" dirty="0">
                <a:sym typeface="Wingdings" pitchFamily="2" charset="2"/>
              </a:rPr>
              <a:t>zavodih;</a:t>
            </a:r>
          </a:p>
        </p:txBody>
      </p:sp>
    </p:spTree>
    <p:extLst>
      <p:ext uri="{BB962C8B-B14F-4D97-AF65-F5344CB8AC3E}">
        <p14:creationId xmlns:p14="http://schemas.microsoft.com/office/powerpoint/2010/main" val="10526951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z="3200" b="1" i="1" dirty="0" smtClean="0">
                <a:solidFill>
                  <a:srgbClr val="002060"/>
                </a:solidFill>
                <a:effectLst>
                  <a:outerShdw blurRad="38100" dist="38100" dir="2700000" algn="tl">
                    <a:srgbClr val="000000">
                      <a:alpha val="43137"/>
                    </a:srgbClr>
                  </a:outerShdw>
                </a:effectLst>
              </a:rPr>
              <a:t>Vpis po prvi prijavi</a:t>
            </a:r>
            <a:endParaRPr lang="sl-SI" sz="3200" b="1"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p:txBody>
          <a:bodyPr/>
          <a:lstStyle/>
          <a:p>
            <a:pPr>
              <a:buClr>
                <a:srgbClr val="0000FF"/>
              </a:buClr>
              <a:buFont typeface="Wingdings" pitchFamily="2" charset="2"/>
              <a:buNone/>
            </a:pPr>
            <a:endParaRPr lang="sl-SI" dirty="0">
              <a:sym typeface="Wingdings" pitchFamily="2" charset="2"/>
            </a:endParaRPr>
          </a:p>
          <a:p>
            <a:pPr>
              <a:buClr>
                <a:srgbClr val="0000FF"/>
              </a:buClr>
              <a:buFont typeface="Wingdings" pitchFamily="2" charset="2"/>
              <a:buChar char="§"/>
            </a:pPr>
            <a:r>
              <a:rPr lang="sl-SI" b="1" i="1" dirty="0" smtClean="0">
                <a:sym typeface="Wingdings" pitchFamily="2" charset="2"/>
              </a:rPr>
              <a:t>do 25. </a:t>
            </a:r>
            <a:r>
              <a:rPr lang="sl-SI" b="1" i="1" dirty="0" smtClean="0">
                <a:sym typeface="Wingdings" pitchFamily="2" charset="2"/>
              </a:rPr>
              <a:t>julija </a:t>
            </a:r>
            <a:r>
              <a:rPr lang="sl-SI" b="1" i="1" dirty="0" smtClean="0">
                <a:sym typeface="Wingdings" pitchFamily="2" charset="2"/>
              </a:rPr>
              <a:t>2025</a:t>
            </a:r>
            <a:r>
              <a:rPr lang="sl-SI" dirty="0" smtClean="0">
                <a:sym typeface="Wingdings" pitchFamily="2" charset="2"/>
              </a:rPr>
              <a:t>: </a:t>
            </a:r>
            <a:r>
              <a:rPr lang="sl-SI" dirty="0" smtClean="0">
                <a:sym typeface="Wingdings" pitchFamily="2" charset="2"/>
              </a:rPr>
              <a:t>sklepi </a:t>
            </a:r>
            <a:r>
              <a:rPr lang="sl-SI" dirty="0">
                <a:sym typeface="Wingdings" pitchFamily="2" charset="2"/>
              </a:rPr>
              <a:t>o rezultatih izbirnega postopka </a:t>
            </a:r>
            <a:r>
              <a:rPr lang="sl-SI" dirty="0" smtClean="0">
                <a:sym typeface="Wingdings" pitchFamily="2" charset="2"/>
              </a:rPr>
              <a:t>na spletnem portalu EVŠ</a:t>
            </a:r>
          </a:p>
          <a:p>
            <a:pPr marL="68580" indent="0">
              <a:buClr>
                <a:srgbClr val="0000FF"/>
              </a:buClr>
              <a:buNone/>
            </a:pPr>
            <a:endParaRPr lang="sl-SI" b="1" i="1" dirty="0">
              <a:sym typeface="Wingdings" pitchFamily="2" charset="2"/>
            </a:endParaRPr>
          </a:p>
          <a:p>
            <a:pPr>
              <a:buClr>
                <a:srgbClr val="0000FF"/>
              </a:buClr>
              <a:buFont typeface="Wingdings" pitchFamily="2" charset="2"/>
              <a:buChar char="§"/>
            </a:pPr>
            <a:r>
              <a:rPr lang="sl-SI" b="1" i="1" dirty="0">
                <a:sym typeface="Wingdings" pitchFamily="2" charset="2"/>
              </a:rPr>
              <a:t>od </a:t>
            </a:r>
            <a:r>
              <a:rPr lang="sl-SI" b="1" i="1" dirty="0" smtClean="0">
                <a:sym typeface="Wingdings" pitchFamily="2" charset="2"/>
              </a:rPr>
              <a:t>25. </a:t>
            </a:r>
            <a:r>
              <a:rPr lang="sl-SI" b="1" i="1" dirty="0">
                <a:sym typeface="Wingdings" pitchFamily="2" charset="2"/>
              </a:rPr>
              <a:t>julija do </a:t>
            </a:r>
            <a:r>
              <a:rPr lang="sl-SI" b="1" i="1" dirty="0" smtClean="0">
                <a:sym typeface="Wingdings" pitchFamily="2" charset="2"/>
              </a:rPr>
              <a:t>14. </a:t>
            </a:r>
            <a:r>
              <a:rPr lang="sl-SI" b="1" i="1" dirty="0" smtClean="0">
                <a:sym typeface="Wingdings" pitchFamily="2" charset="2"/>
              </a:rPr>
              <a:t>avgusta </a:t>
            </a:r>
            <a:r>
              <a:rPr lang="sl-SI" b="1" i="1" dirty="0" smtClean="0">
                <a:sym typeface="Wingdings" pitchFamily="2" charset="2"/>
              </a:rPr>
              <a:t>2025</a:t>
            </a:r>
            <a:r>
              <a:rPr lang="sl-SI" dirty="0" smtClean="0">
                <a:sym typeface="Wingdings" pitchFamily="2" charset="2"/>
              </a:rPr>
              <a:t>: </a:t>
            </a:r>
            <a:r>
              <a:rPr lang="sl-SI" b="1" dirty="0">
                <a:sym typeface="Wingdings" pitchFamily="2" charset="2"/>
              </a:rPr>
              <a:t>vpis</a:t>
            </a:r>
            <a:r>
              <a:rPr lang="sl-SI" dirty="0">
                <a:sym typeface="Wingdings" pitchFamily="2" charset="2"/>
              </a:rPr>
              <a:t> sprejetih v prvem prijavnem roku</a:t>
            </a:r>
          </a:p>
          <a:p>
            <a:endParaRPr lang="sl-SI" dirty="0"/>
          </a:p>
        </p:txBody>
      </p:sp>
    </p:spTree>
    <p:extLst>
      <p:ext uri="{BB962C8B-B14F-4D97-AF65-F5344CB8AC3E}">
        <p14:creationId xmlns:p14="http://schemas.microsoft.com/office/powerpoint/2010/main" val="15380179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i="1" dirty="0" smtClean="0">
                <a:solidFill>
                  <a:srgbClr val="002060"/>
                </a:solidFill>
                <a:effectLst>
                  <a:outerShdw blurRad="38100" dist="38100" dir="2700000" algn="tl">
                    <a:srgbClr val="000000">
                      <a:alpha val="43137"/>
                    </a:srgbClr>
                  </a:outerShdw>
                </a:effectLst>
              </a:rPr>
              <a:t>Kdo lahko odda prijavo v 2. roku:</a:t>
            </a:r>
            <a:endParaRPr lang="sl-SI" dirty="0"/>
          </a:p>
        </p:txBody>
      </p:sp>
      <p:sp>
        <p:nvSpPr>
          <p:cNvPr id="3" name="Označba mesta vsebine 2"/>
          <p:cNvSpPr>
            <a:spLocks noGrp="1"/>
          </p:cNvSpPr>
          <p:nvPr>
            <p:ph idx="1"/>
          </p:nvPr>
        </p:nvSpPr>
        <p:spPr/>
        <p:txBody>
          <a:bodyPr>
            <a:normAutofit/>
          </a:bodyPr>
          <a:lstStyle/>
          <a:p>
            <a:pPr lvl="1">
              <a:lnSpc>
                <a:spcPct val="80000"/>
              </a:lnSpc>
              <a:buClr>
                <a:srgbClr val="0000FF"/>
              </a:buClr>
              <a:buFont typeface="Wingdings" panose="05000000000000000000" pitchFamily="2" charset="2"/>
              <a:buChar char="ü"/>
            </a:pPr>
            <a:r>
              <a:rPr lang="sl-SI" b="1" i="1" dirty="0"/>
              <a:t>kandidati, ki se niso prijavili v prvem </a:t>
            </a:r>
            <a:r>
              <a:rPr lang="sl-SI" b="1" i="1" dirty="0" smtClean="0"/>
              <a:t>roku</a:t>
            </a:r>
            <a:r>
              <a:rPr lang="sl-SI" b="1" i="1" dirty="0"/>
              <a:t>, </a:t>
            </a:r>
          </a:p>
          <a:p>
            <a:pPr lvl="1">
              <a:lnSpc>
                <a:spcPct val="80000"/>
              </a:lnSpc>
              <a:buClr>
                <a:srgbClr val="0000FF"/>
              </a:buClr>
              <a:buFont typeface="Wingdings" panose="05000000000000000000" pitchFamily="2" charset="2"/>
              <a:buChar char="ü"/>
            </a:pPr>
            <a:r>
              <a:rPr lang="sl-SI" b="1" i="1" dirty="0"/>
              <a:t>kandidati, </a:t>
            </a:r>
            <a:r>
              <a:rPr lang="sl-SI" i="1" dirty="0"/>
              <a:t>ki so oddali prvo </a:t>
            </a:r>
            <a:r>
              <a:rPr lang="sl-SI" i="1" dirty="0" smtClean="0"/>
              <a:t>prijavo </a:t>
            </a:r>
            <a:r>
              <a:rPr lang="sl-SI" b="1" i="1" dirty="0"/>
              <a:t>in se niso uvrstili na nobenega od v prijavi izbranih programov</a:t>
            </a:r>
          </a:p>
          <a:p>
            <a:pPr lvl="1">
              <a:lnSpc>
                <a:spcPct val="80000"/>
              </a:lnSpc>
              <a:buClr>
                <a:srgbClr val="0000FF"/>
              </a:buClr>
              <a:buFont typeface="Wingdings" panose="05000000000000000000" pitchFamily="2" charset="2"/>
              <a:buChar char="ü"/>
            </a:pPr>
            <a:r>
              <a:rPr lang="sl-SI" b="1" i="1" dirty="0"/>
              <a:t>kandidati, </a:t>
            </a:r>
            <a:r>
              <a:rPr lang="sl-SI" i="1" dirty="0" smtClean="0"/>
              <a:t>ki se </a:t>
            </a:r>
            <a:r>
              <a:rPr lang="sl-SI" b="1" i="1" dirty="0" smtClean="0"/>
              <a:t>niso vpisali </a:t>
            </a:r>
            <a:r>
              <a:rPr lang="sl-SI" i="1" dirty="0" smtClean="0"/>
              <a:t>v študijski program, v katerega so bili </a:t>
            </a:r>
            <a:r>
              <a:rPr lang="sl-SI" b="1" i="1" dirty="0" smtClean="0"/>
              <a:t>sprejeti v prvem prijavnem roku.</a:t>
            </a:r>
          </a:p>
          <a:p>
            <a:pPr lvl="1">
              <a:lnSpc>
                <a:spcPct val="80000"/>
              </a:lnSpc>
              <a:buClr>
                <a:srgbClr val="0000FF"/>
              </a:buClr>
              <a:buFont typeface="Wingdings" panose="05000000000000000000" pitchFamily="2" charset="2"/>
              <a:buChar char="ü"/>
            </a:pPr>
            <a:r>
              <a:rPr lang="sl-SI" b="1" i="1" dirty="0"/>
              <a:t>kandidati, </a:t>
            </a:r>
            <a:r>
              <a:rPr lang="sl-SI" i="1" dirty="0"/>
              <a:t>ki </a:t>
            </a:r>
            <a:r>
              <a:rPr lang="sl-SI" i="1" dirty="0" smtClean="0"/>
              <a:t>so se iz študijskega programa , v katerega so bili sprejeti v prvem prijavnem roku, </a:t>
            </a:r>
            <a:r>
              <a:rPr lang="sl-SI" b="1" i="1" dirty="0" smtClean="0"/>
              <a:t>izpisali do vključno </a:t>
            </a:r>
            <a:r>
              <a:rPr lang="sl-SI" b="1" i="1" dirty="0" smtClean="0"/>
              <a:t>14. </a:t>
            </a:r>
            <a:r>
              <a:rPr lang="sl-SI" b="1" i="1" dirty="0" smtClean="0"/>
              <a:t>avgusta </a:t>
            </a:r>
            <a:r>
              <a:rPr lang="sl-SI" b="1" i="1" dirty="0" smtClean="0"/>
              <a:t>2025</a:t>
            </a:r>
            <a:r>
              <a:rPr lang="sl-SI" i="1" dirty="0" smtClean="0"/>
              <a:t>. </a:t>
            </a:r>
            <a:endParaRPr lang="sl-SI" dirty="0"/>
          </a:p>
        </p:txBody>
      </p:sp>
    </p:spTree>
    <p:extLst>
      <p:ext uri="{BB962C8B-B14F-4D97-AF65-F5344CB8AC3E}">
        <p14:creationId xmlns:p14="http://schemas.microsoft.com/office/powerpoint/2010/main" val="3061534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z="3200" b="1" i="1" dirty="0" smtClean="0">
                <a:solidFill>
                  <a:srgbClr val="002060"/>
                </a:solidFill>
                <a:effectLst>
                  <a:outerShdw blurRad="38100" dist="38100" dir="2700000" algn="tl">
                    <a:srgbClr val="000000">
                      <a:alpha val="43137"/>
                    </a:srgbClr>
                  </a:outerShdw>
                </a:effectLst>
              </a:rPr>
              <a:t>V primeru druge prijave sledi:</a:t>
            </a:r>
            <a:endParaRPr lang="sl-SI" sz="3200"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p:txBody>
          <a:bodyPr>
            <a:normAutofit/>
          </a:bodyPr>
          <a:lstStyle/>
          <a:p>
            <a:pPr>
              <a:lnSpc>
                <a:spcPct val="80000"/>
              </a:lnSpc>
              <a:buClr>
                <a:srgbClr val="0000FF"/>
              </a:buClr>
              <a:buFont typeface="Wingdings" pitchFamily="2" charset="2"/>
              <a:buChar char="§"/>
            </a:pPr>
            <a:r>
              <a:rPr lang="sl-SI" b="1" i="1" dirty="0"/>
              <a:t>od </a:t>
            </a:r>
            <a:r>
              <a:rPr lang="sl-SI" b="1" i="1" dirty="0" smtClean="0"/>
              <a:t>4. </a:t>
            </a:r>
            <a:r>
              <a:rPr lang="sl-SI" b="1" i="1" dirty="0"/>
              <a:t>do </a:t>
            </a:r>
            <a:r>
              <a:rPr lang="sl-SI" b="1" i="1" dirty="0" smtClean="0"/>
              <a:t>10. septembra </a:t>
            </a:r>
            <a:r>
              <a:rPr lang="sl-SI" b="1" i="1" dirty="0" smtClean="0"/>
              <a:t>2025: </a:t>
            </a:r>
            <a:r>
              <a:rPr lang="sl-SI" dirty="0">
                <a:solidFill>
                  <a:srgbClr val="0000FF"/>
                </a:solidFill>
              </a:rPr>
              <a:t>opravljanje preizkusov </a:t>
            </a:r>
            <a:r>
              <a:rPr lang="sl-SI" dirty="0"/>
              <a:t>posebnih nadarjenosti, sposobnosti in spretnosti</a:t>
            </a:r>
            <a:r>
              <a:rPr lang="sl-SI" dirty="0" smtClean="0"/>
              <a:t>;</a:t>
            </a:r>
          </a:p>
          <a:p>
            <a:pPr marL="68580" indent="0">
              <a:lnSpc>
                <a:spcPct val="80000"/>
              </a:lnSpc>
              <a:buClr>
                <a:srgbClr val="0000FF"/>
              </a:buClr>
              <a:buNone/>
            </a:pPr>
            <a:endParaRPr lang="sl-SI" sz="800" dirty="0"/>
          </a:p>
          <a:p>
            <a:pPr>
              <a:lnSpc>
                <a:spcPct val="80000"/>
              </a:lnSpc>
              <a:buClr>
                <a:srgbClr val="0000FF"/>
              </a:buClr>
              <a:buFont typeface="Wingdings" pitchFamily="2" charset="2"/>
              <a:buChar char="§"/>
            </a:pPr>
            <a:r>
              <a:rPr lang="sl-SI" b="1" i="1" dirty="0" smtClean="0"/>
              <a:t>do 19. </a:t>
            </a:r>
            <a:r>
              <a:rPr lang="sl-SI" b="1" i="1" dirty="0" smtClean="0"/>
              <a:t>septembra </a:t>
            </a:r>
            <a:r>
              <a:rPr lang="sl-SI" b="1" i="1" dirty="0" smtClean="0"/>
              <a:t>2025: </a:t>
            </a:r>
            <a:r>
              <a:rPr lang="sl-SI" dirty="0">
                <a:solidFill>
                  <a:srgbClr val="0000FF"/>
                </a:solidFill>
              </a:rPr>
              <a:t>sklepi</a:t>
            </a:r>
            <a:r>
              <a:rPr lang="sl-SI" dirty="0"/>
              <a:t> o rezultatu izbirnega  postopka za drugi rok</a:t>
            </a:r>
            <a:r>
              <a:rPr lang="sl-SI" dirty="0" smtClean="0"/>
              <a:t>;</a:t>
            </a:r>
          </a:p>
          <a:p>
            <a:pPr>
              <a:lnSpc>
                <a:spcPct val="80000"/>
              </a:lnSpc>
              <a:buClr>
                <a:srgbClr val="0000FF"/>
              </a:buClr>
              <a:buFont typeface="Wingdings" pitchFamily="2" charset="2"/>
              <a:buChar char="§"/>
            </a:pPr>
            <a:endParaRPr lang="sl-SI" sz="800" dirty="0"/>
          </a:p>
          <a:p>
            <a:pPr>
              <a:lnSpc>
                <a:spcPct val="80000"/>
              </a:lnSpc>
              <a:buClr>
                <a:srgbClr val="0000FF"/>
              </a:buClr>
              <a:buFont typeface="Wingdings" pitchFamily="2" charset="2"/>
              <a:buChar char="§"/>
            </a:pPr>
            <a:r>
              <a:rPr lang="sl-SI" b="1" i="1" dirty="0" smtClean="0"/>
              <a:t>od 24. </a:t>
            </a:r>
            <a:r>
              <a:rPr lang="sl-SI" b="1" i="1" dirty="0"/>
              <a:t>do </a:t>
            </a:r>
            <a:r>
              <a:rPr lang="sl-SI" b="1" i="1" dirty="0" smtClean="0"/>
              <a:t>30. septembra </a:t>
            </a:r>
            <a:r>
              <a:rPr lang="sl-SI" b="1" i="1" dirty="0" smtClean="0"/>
              <a:t>2025: </a:t>
            </a:r>
            <a:r>
              <a:rPr lang="sl-SI" dirty="0">
                <a:solidFill>
                  <a:srgbClr val="0000FF"/>
                </a:solidFill>
              </a:rPr>
              <a:t>vpis</a:t>
            </a:r>
            <a:r>
              <a:rPr lang="sl-SI" dirty="0"/>
              <a:t> sprejetih v drugem prijavnem roku</a:t>
            </a:r>
            <a:r>
              <a:rPr lang="sl-SI" dirty="0" smtClean="0"/>
              <a:t>;</a:t>
            </a:r>
          </a:p>
          <a:p>
            <a:pPr>
              <a:lnSpc>
                <a:spcPct val="80000"/>
              </a:lnSpc>
              <a:buClr>
                <a:srgbClr val="0000FF"/>
              </a:buClr>
              <a:buFont typeface="Wingdings" pitchFamily="2" charset="2"/>
              <a:buChar char="§"/>
            </a:pPr>
            <a:endParaRPr lang="sl-SI" sz="800" dirty="0" smtClean="0"/>
          </a:p>
          <a:p>
            <a:pPr marL="68580" indent="0">
              <a:lnSpc>
                <a:spcPct val="80000"/>
              </a:lnSpc>
              <a:buClr>
                <a:srgbClr val="0000FF"/>
              </a:buClr>
              <a:buNone/>
            </a:pPr>
            <a:endParaRPr lang="en-US" dirty="0"/>
          </a:p>
          <a:p>
            <a:endParaRPr lang="sl-SI" dirty="0"/>
          </a:p>
        </p:txBody>
      </p:sp>
    </p:spTree>
    <p:extLst>
      <p:ext uri="{BB962C8B-B14F-4D97-AF65-F5344CB8AC3E}">
        <p14:creationId xmlns:p14="http://schemas.microsoft.com/office/powerpoint/2010/main" val="25413236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i="1" dirty="0" smtClean="0">
                <a:solidFill>
                  <a:srgbClr val="002060"/>
                </a:solidFill>
                <a:effectLst>
                  <a:outerShdw blurRad="38100" dist="38100" dir="2700000" algn="tl">
                    <a:srgbClr val="000000">
                      <a:alpha val="43137"/>
                    </a:srgbClr>
                  </a:outerShdw>
                </a:effectLst>
              </a:rPr>
              <a:t>Rok za zapolnitev še prostih vpisnih mest</a:t>
            </a:r>
            <a:endParaRPr lang="sl-SI" dirty="0"/>
          </a:p>
        </p:txBody>
      </p:sp>
      <p:sp>
        <p:nvSpPr>
          <p:cNvPr id="3" name="Označba mesta vsebine 2"/>
          <p:cNvSpPr>
            <a:spLocks noGrp="1"/>
          </p:cNvSpPr>
          <p:nvPr>
            <p:ph idx="1"/>
          </p:nvPr>
        </p:nvSpPr>
        <p:spPr/>
        <p:txBody>
          <a:bodyPr>
            <a:normAutofit fontScale="85000" lnSpcReduction="20000"/>
          </a:bodyPr>
          <a:lstStyle/>
          <a:p>
            <a:pPr>
              <a:lnSpc>
                <a:spcPct val="80000"/>
              </a:lnSpc>
              <a:buClr>
                <a:srgbClr val="0000FF"/>
              </a:buClr>
              <a:buFont typeface="Wingdings" pitchFamily="2" charset="2"/>
              <a:buChar char="§"/>
            </a:pPr>
            <a:r>
              <a:rPr lang="sl-SI" b="1" i="1" dirty="0" smtClean="0"/>
              <a:t>Od 25. do 26. </a:t>
            </a:r>
            <a:r>
              <a:rPr lang="sl-SI" b="1" i="1" dirty="0"/>
              <a:t>septembra </a:t>
            </a:r>
            <a:r>
              <a:rPr lang="sl-SI" b="1" i="1" dirty="0" smtClean="0"/>
              <a:t>2025 </a:t>
            </a:r>
            <a:r>
              <a:rPr lang="sl-SI" b="1" i="1" dirty="0" smtClean="0"/>
              <a:t>do 10.00 </a:t>
            </a:r>
            <a:endParaRPr lang="sl-SI" sz="800" dirty="0"/>
          </a:p>
          <a:p>
            <a:pPr>
              <a:lnSpc>
                <a:spcPct val="80000"/>
              </a:lnSpc>
              <a:buClr>
                <a:srgbClr val="0000FF"/>
              </a:buClr>
              <a:buFont typeface="Wingdings" pitchFamily="2" charset="2"/>
              <a:buChar char="§"/>
            </a:pPr>
            <a:r>
              <a:rPr lang="sl-SI" b="1" i="1" dirty="0" smtClean="0"/>
              <a:t>V tem roku se lahko prijavijo:</a:t>
            </a:r>
          </a:p>
          <a:p>
            <a:pPr lvl="1">
              <a:lnSpc>
                <a:spcPct val="80000"/>
              </a:lnSpc>
              <a:buClr>
                <a:srgbClr val="0000FF"/>
              </a:buClr>
              <a:buFont typeface="Wingdings" panose="05000000000000000000" pitchFamily="2" charset="2"/>
              <a:buChar char="ü"/>
            </a:pPr>
            <a:r>
              <a:rPr lang="sl-SI" b="1" i="1" dirty="0"/>
              <a:t>kandidati, ki se niso prijavili v prvem ali drugem roku, </a:t>
            </a:r>
          </a:p>
          <a:p>
            <a:pPr lvl="1">
              <a:lnSpc>
                <a:spcPct val="80000"/>
              </a:lnSpc>
              <a:buClr>
                <a:srgbClr val="0000FF"/>
              </a:buClr>
              <a:buFont typeface="Wingdings" panose="05000000000000000000" pitchFamily="2" charset="2"/>
              <a:buChar char="ü"/>
            </a:pPr>
            <a:r>
              <a:rPr lang="sl-SI" b="1" i="1" dirty="0"/>
              <a:t>kandidati, </a:t>
            </a:r>
            <a:r>
              <a:rPr lang="sl-SI" i="1" dirty="0"/>
              <a:t>ki so oddali prvo ali drugo prijavo </a:t>
            </a:r>
            <a:r>
              <a:rPr lang="sl-SI" b="1" i="1" dirty="0"/>
              <a:t>in se niso uvrstili na nobenega od v prijavi izbranih programov</a:t>
            </a:r>
          </a:p>
          <a:p>
            <a:pPr lvl="1">
              <a:lnSpc>
                <a:spcPct val="80000"/>
              </a:lnSpc>
              <a:buClr>
                <a:srgbClr val="0000FF"/>
              </a:buClr>
              <a:buFont typeface="Wingdings" panose="05000000000000000000" pitchFamily="2" charset="2"/>
              <a:buChar char="ü"/>
            </a:pPr>
            <a:r>
              <a:rPr lang="sl-SI" b="1" i="1" dirty="0"/>
              <a:t>kandidati, </a:t>
            </a:r>
            <a:r>
              <a:rPr lang="sl-SI" i="1" dirty="0"/>
              <a:t>sprejeti v prvem ali drugem prijavnem roku </a:t>
            </a:r>
            <a:r>
              <a:rPr lang="sl-SI" b="1" i="1" dirty="0"/>
              <a:t>v študijski program, ki se NE bo izvajal.</a:t>
            </a:r>
          </a:p>
          <a:p>
            <a:pPr>
              <a:lnSpc>
                <a:spcPct val="80000"/>
              </a:lnSpc>
              <a:buClr>
                <a:srgbClr val="0000FF"/>
              </a:buClr>
              <a:buFont typeface="Wingdings" pitchFamily="2" charset="2"/>
              <a:buChar char="§"/>
            </a:pPr>
            <a:endParaRPr lang="sl-SI" b="1" i="1" dirty="0" smtClean="0"/>
          </a:p>
          <a:p>
            <a:pPr>
              <a:lnSpc>
                <a:spcPct val="80000"/>
              </a:lnSpc>
              <a:buClr>
                <a:srgbClr val="0000FF"/>
              </a:buClr>
              <a:buFont typeface="Wingdings" pitchFamily="2" charset="2"/>
              <a:buChar char="§"/>
            </a:pPr>
            <a:r>
              <a:rPr lang="sl-SI" b="1" i="1" dirty="0" smtClean="0"/>
              <a:t>Do </a:t>
            </a:r>
            <a:r>
              <a:rPr lang="sl-SI" b="1" i="1" dirty="0" smtClean="0"/>
              <a:t>26. </a:t>
            </a:r>
            <a:r>
              <a:rPr lang="sl-SI" b="1" i="1" dirty="0" smtClean="0"/>
              <a:t>septembra </a:t>
            </a:r>
            <a:r>
              <a:rPr lang="sl-SI" b="1" i="1" dirty="0" smtClean="0"/>
              <a:t>2025: </a:t>
            </a:r>
            <a:r>
              <a:rPr lang="sl-SI" dirty="0">
                <a:solidFill>
                  <a:srgbClr val="0000FF"/>
                </a:solidFill>
              </a:rPr>
              <a:t>sklepi</a:t>
            </a:r>
            <a:r>
              <a:rPr lang="sl-SI" dirty="0"/>
              <a:t> o rezultatu izbirnega  postopka </a:t>
            </a:r>
            <a:endParaRPr lang="sl-SI" dirty="0" smtClean="0"/>
          </a:p>
          <a:p>
            <a:pPr>
              <a:lnSpc>
                <a:spcPct val="80000"/>
              </a:lnSpc>
              <a:buClr>
                <a:srgbClr val="0000FF"/>
              </a:buClr>
              <a:buFont typeface="Wingdings" pitchFamily="2" charset="2"/>
              <a:buChar char="§"/>
            </a:pPr>
            <a:r>
              <a:rPr lang="sl-SI" b="1" i="1" dirty="0" smtClean="0"/>
              <a:t>Do 30. </a:t>
            </a:r>
            <a:r>
              <a:rPr lang="sl-SI" b="1" i="1" dirty="0"/>
              <a:t>septembra </a:t>
            </a:r>
            <a:r>
              <a:rPr lang="sl-SI" b="1" i="1" dirty="0" smtClean="0"/>
              <a:t>2025: </a:t>
            </a:r>
            <a:r>
              <a:rPr lang="sl-SI" dirty="0" smtClean="0">
                <a:solidFill>
                  <a:srgbClr val="0000FF"/>
                </a:solidFill>
              </a:rPr>
              <a:t>vpisi</a:t>
            </a:r>
            <a:r>
              <a:rPr lang="sl-SI" dirty="0" smtClean="0"/>
              <a:t> sprejetih v roku za zapolnitev še prostih mest </a:t>
            </a:r>
            <a:endParaRPr lang="sl-SI" dirty="0"/>
          </a:p>
          <a:p>
            <a:pPr>
              <a:lnSpc>
                <a:spcPct val="80000"/>
              </a:lnSpc>
              <a:buClr>
                <a:srgbClr val="0000FF"/>
              </a:buClr>
              <a:buFont typeface="Wingdings" pitchFamily="2" charset="2"/>
              <a:buChar char="§"/>
            </a:pPr>
            <a:r>
              <a:rPr lang="sl-SI" dirty="0" smtClean="0"/>
              <a:t>  </a:t>
            </a:r>
          </a:p>
          <a:p>
            <a:pPr lvl="1">
              <a:lnSpc>
                <a:spcPct val="80000"/>
              </a:lnSpc>
              <a:buClr>
                <a:srgbClr val="0000FF"/>
              </a:buClr>
              <a:buFont typeface="Wingdings" panose="05000000000000000000" pitchFamily="2" charset="2"/>
              <a:buChar char="ü"/>
            </a:pPr>
            <a:endParaRPr lang="sl-SI" b="1" i="1" dirty="0"/>
          </a:p>
          <a:p>
            <a:pPr lvl="1">
              <a:lnSpc>
                <a:spcPct val="80000"/>
              </a:lnSpc>
              <a:buClr>
                <a:srgbClr val="0000FF"/>
              </a:buClr>
              <a:buFont typeface="Wingdings" panose="05000000000000000000" pitchFamily="2" charset="2"/>
              <a:buChar char="ü"/>
            </a:pPr>
            <a:endParaRPr lang="sl-SI" dirty="0"/>
          </a:p>
        </p:txBody>
      </p:sp>
    </p:spTree>
    <p:extLst>
      <p:ext uri="{BB962C8B-B14F-4D97-AF65-F5344CB8AC3E}">
        <p14:creationId xmlns:p14="http://schemas.microsoft.com/office/powerpoint/2010/main" val="1044858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18095" y="199223"/>
            <a:ext cx="7838388" cy="1016835"/>
          </a:xfrm>
        </p:spPr>
        <p:txBody>
          <a:bodyPr/>
          <a:lstStyle/>
          <a:p>
            <a:r>
              <a:rPr lang="sl-SI" sz="3200" b="1" i="1" dirty="0" smtClean="0">
                <a:solidFill>
                  <a:srgbClr val="002060"/>
                </a:solidFill>
                <a:effectLst>
                  <a:outerShdw blurRad="38100" dist="38100" dir="2700000" algn="tl">
                    <a:srgbClr val="000000">
                      <a:alpha val="43137"/>
                    </a:srgbClr>
                  </a:outerShdw>
                </a:effectLst>
              </a:rPr>
              <a:t>POMEMBNO JE VEDETI ! ! !</a:t>
            </a:r>
            <a:endParaRPr lang="sl-SI" sz="3200" i="1" dirty="0">
              <a:solidFill>
                <a:srgbClr val="002060"/>
              </a:solidFill>
            </a:endParaRPr>
          </a:p>
        </p:txBody>
      </p:sp>
      <p:sp>
        <p:nvSpPr>
          <p:cNvPr id="3" name="Ograda vsebine 2"/>
          <p:cNvSpPr>
            <a:spLocks noGrp="1"/>
          </p:cNvSpPr>
          <p:nvPr>
            <p:ph idx="1"/>
          </p:nvPr>
        </p:nvSpPr>
        <p:spPr>
          <a:xfrm>
            <a:off x="485481" y="1150070"/>
            <a:ext cx="8432276" cy="5118753"/>
          </a:xfrm>
        </p:spPr>
        <p:txBody>
          <a:bodyPr/>
          <a:lstStyle/>
          <a:p>
            <a:r>
              <a:rPr lang="sl-SI" sz="2400" b="1" dirty="0" smtClean="0">
                <a:solidFill>
                  <a:srgbClr val="002060"/>
                </a:solidFill>
                <a:latin typeface="+mj-lt"/>
                <a:ea typeface="Calibri"/>
                <a:cs typeface="Times New Roman"/>
              </a:rPr>
              <a:t>V PRVI/DRUGI PRIJAVI IMA KANDIDAT MOŽNOST NAVESTI TRI ŠTUDIJSKE ŽELJE;</a:t>
            </a:r>
          </a:p>
          <a:p>
            <a:endParaRPr lang="sl-SI" sz="1000" b="1" dirty="0" smtClean="0">
              <a:solidFill>
                <a:srgbClr val="002060"/>
              </a:solidFill>
              <a:latin typeface="+mj-lt"/>
              <a:ea typeface="Calibri"/>
              <a:cs typeface="Times New Roman"/>
            </a:endParaRPr>
          </a:p>
          <a:p>
            <a:r>
              <a:rPr lang="sl-SI" sz="2400" b="1" dirty="0">
                <a:solidFill>
                  <a:srgbClr val="002060"/>
                </a:solidFill>
                <a:latin typeface="+mj-lt"/>
                <a:ea typeface="Calibri"/>
                <a:cs typeface="Times New Roman"/>
              </a:rPr>
              <a:t>POMEMBNO JE, DA KANDIDAT NAVEDE LE TISTE ŠTUDIJE, KI GA ZANIMAJO IN KJER BO TUDI ŠTUDIRAL, ČE BO NA IZBRAN ŠTUDIJ </a:t>
            </a:r>
            <a:r>
              <a:rPr lang="sl-SI" sz="2400" b="1" dirty="0" smtClean="0">
                <a:solidFill>
                  <a:srgbClr val="002060"/>
                </a:solidFill>
                <a:latin typeface="+mj-lt"/>
                <a:ea typeface="Calibri"/>
                <a:cs typeface="Times New Roman"/>
              </a:rPr>
              <a:t>SPREJET;</a:t>
            </a:r>
          </a:p>
          <a:p>
            <a:endParaRPr lang="sl-SI" sz="1000" b="1" dirty="0" smtClean="0">
              <a:solidFill>
                <a:srgbClr val="002060"/>
              </a:solidFill>
              <a:latin typeface="+mj-lt"/>
              <a:ea typeface="Calibri"/>
              <a:cs typeface="Times New Roman"/>
            </a:endParaRPr>
          </a:p>
          <a:p>
            <a:r>
              <a:rPr lang="sl-SI" sz="2400" b="1" dirty="0" smtClean="0">
                <a:solidFill>
                  <a:srgbClr val="002060"/>
                </a:solidFill>
                <a:latin typeface="+mj-lt"/>
                <a:ea typeface="Calibri"/>
                <a:cs typeface="Times New Roman"/>
              </a:rPr>
              <a:t>KANDIDAT SE LAHKO ODLOČI, DA BO NAVEDEL VSE TRI ŠTUDIJSKE ŽELJE, DVE ŽELJI ALI LE ENO ŠTUDIJSKO ŽELJO;</a:t>
            </a:r>
          </a:p>
          <a:p>
            <a:endParaRPr lang="sl-SI" sz="1400" b="1" dirty="0">
              <a:solidFill>
                <a:srgbClr val="002060"/>
              </a:solidFill>
              <a:latin typeface="+mj-lt"/>
              <a:ea typeface="Calibri"/>
              <a:cs typeface="Times New Roman"/>
            </a:endParaRPr>
          </a:p>
          <a:p>
            <a:r>
              <a:rPr lang="sl-SI" sz="2400" b="1" dirty="0" smtClean="0">
                <a:solidFill>
                  <a:srgbClr val="FF0066"/>
                </a:solidFill>
              </a:rPr>
              <a:t>V PRIJAVO NE ZAPISUJETE ŠTUDIJSKIH PROG., KI VAS NE ZANIMAJO IN KJER SI NE ŽELITE ŠTUDIRATI !!!</a:t>
            </a:r>
            <a:endParaRPr lang="sl-SI" sz="2400" b="1" dirty="0" smtClean="0">
              <a:solidFill>
                <a:srgbClr val="002060"/>
              </a:solidFill>
            </a:endParaRPr>
          </a:p>
          <a:p>
            <a:endParaRPr lang="sl-SI" sz="2400" b="1" dirty="0" smtClean="0">
              <a:solidFill>
                <a:srgbClr val="002060"/>
              </a:solidFill>
              <a:latin typeface="+mj-lt"/>
              <a:ea typeface="Calibri"/>
              <a:cs typeface="Times New Roman"/>
            </a:endParaRPr>
          </a:p>
          <a:p>
            <a:endParaRPr lang="sl-SI" dirty="0"/>
          </a:p>
        </p:txBody>
      </p:sp>
    </p:spTree>
    <p:extLst>
      <p:ext uri="{BB962C8B-B14F-4D97-AF65-F5344CB8AC3E}">
        <p14:creationId xmlns:p14="http://schemas.microsoft.com/office/powerpoint/2010/main" val="404584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arn(inVertic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263192" y="284065"/>
            <a:ext cx="7423608" cy="1143000"/>
          </a:xfrm>
        </p:spPr>
        <p:txBody>
          <a:bodyPr/>
          <a:lstStyle/>
          <a:p>
            <a:endParaRPr lang="sl-SI" sz="2800" dirty="0"/>
          </a:p>
        </p:txBody>
      </p:sp>
      <p:sp>
        <p:nvSpPr>
          <p:cNvPr id="3" name="Ograda vsebine 2"/>
          <p:cNvSpPr>
            <a:spLocks noGrp="1"/>
          </p:cNvSpPr>
          <p:nvPr>
            <p:ph idx="1"/>
          </p:nvPr>
        </p:nvSpPr>
        <p:spPr/>
        <p:txBody>
          <a:bodyPr>
            <a:normAutofit fontScale="92500" lnSpcReduction="10000"/>
          </a:bodyPr>
          <a:lstStyle/>
          <a:p>
            <a:r>
              <a:rPr lang="sl-SI" sz="2400" b="1" dirty="0">
                <a:solidFill>
                  <a:srgbClr val="002060"/>
                </a:solidFill>
                <a:ea typeface="Calibri"/>
                <a:cs typeface="Times New Roman"/>
              </a:rPr>
              <a:t>PRI NAVAJANJU ŠTUDIJSKIH ŽELJA JE POMEMBNO VEDETI, DA SE ŠTUDIJSKE ŽELJE OBRAVNAVAJO PO PRIORITETNEM VRSTNEM REDU, KOT SO </a:t>
            </a:r>
            <a:r>
              <a:rPr lang="sl-SI" sz="2400" b="1" dirty="0" smtClean="0">
                <a:solidFill>
                  <a:srgbClr val="002060"/>
                </a:solidFill>
                <a:ea typeface="Calibri"/>
                <a:cs typeface="Times New Roman"/>
              </a:rPr>
              <a:t>NAVEDENE </a:t>
            </a:r>
          </a:p>
          <a:p>
            <a:endParaRPr lang="sl-SI" sz="2400" b="1" dirty="0">
              <a:solidFill>
                <a:srgbClr val="002060"/>
              </a:solidFill>
              <a:ea typeface="Calibri"/>
              <a:cs typeface="Times New Roman"/>
            </a:endParaRPr>
          </a:p>
          <a:p>
            <a:r>
              <a:rPr lang="sl-SI" sz="2400" b="1" dirty="0" smtClean="0">
                <a:solidFill>
                  <a:srgbClr val="002060"/>
                </a:solidFill>
                <a:ea typeface="Calibri"/>
                <a:cs typeface="Times New Roman"/>
              </a:rPr>
              <a:t>TO </a:t>
            </a:r>
            <a:r>
              <a:rPr lang="sl-SI" sz="2400" b="1" dirty="0">
                <a:solidFill>
                  <a:srgbClr val="002060"/>
                </a:solidFill>
                <a:ea typeface="Calibri"/>
                <a:cs typeface="Times New Roman"/>
              </a:rPr>
              <a:t>POMENI,DA SE KANDIDAT RAZVRŠČA NAJPREJ PO PRVI ŠTUDIJSKI ŽELJI, NATO PO DRUGI, ČE NA PRVO NI </a:t>
            </a:r>
            <a:r>
              <a:rPr lang="sl-SI" sz="2400" b="1" dirty="0" smtClean="0">
                <a:solidFill>
                  <a:srgbClr val="002060"/>
                </a:solidFill>
                <a:ea typeface="Calibri"/>
                <a:cs typeface="Times New Roman"/>
              </a:rPr>
              <a:t>SPREJET, </a:t>
            </a:r>
            <a:r>
              <a:rPr lang="sl-SI" sz="2400" b="1" dirty="0">
                <a:solidFill>
                  <a:srgbClr val="002060"/>
                </a:solidFill>
                <a:ea typeface="Calibri"/>
                <a:cs typeface="Times New Roman"/>
              </a:rPr>
              <a:t>IN NAZADNJE PO TRETJI ŠTUDIJSKI ŽELJI, ČE NI SPREJET NA PRVO ALI DRUGO </a:t>
            </a:r>
            <a:r>
              <a:rPr lang="sl-SI" sz="2400" b="1" dirty="0" smtClean="0">
                <a:solidFill>
                  <a:srgbClr val="002060"/>
                </a:solidFill>
                <a:ea typeface="Calibri"/>
                <a:cs typeface="Times New Roman"/>
              </a:rPr>
              <a:t>ŽELJO</a:t>
            </a:r>
            <a:endParaRPr lang="sl-SI" sz="2400" b="1" dirty="0">
              <a:solidFill>
                <a:srgbClr val="002060"/>
              </a:solidFill>
              <a:ea typeface="Calibri"/>
              <a:cs typeface="Times New Roman"/>
            </a:endParaRPr>
          </a:p>
          <a:p>
            <a:endParaRPr lang="sl-SI" dirty="0"/>
          </a:p>
        </p:txBody>
      </p:sp>
    </p:spTree>
    <p:extLst>
      <p:ext uri="{BB962C8B-B14F-4D97-AF65-F5344CB8AC3E}">
        <p14:creationId xmlns:p14="http://schemas.microsoft.com/office/powerpoint/2010/main" val="1959467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sz="2000" b="1" dirty="0"/>
              <a:t>KLASIFIKACIJSKI SISTEM IZOBRAŽEVANJA IN USPOSABLJANJA</a:t>
            </a:r>
            <a:r>
              <a:rPr lang="sl-SI" b="1" dirty="0">
                <a:solidFill>
                  <a:srgbClr val="C00000"/>
                </a:solidFill>
              </a:rPr>
              <a:t/>
            </a:r>
            <a:br>
              <a:rPr lang="sl-SI" b="1" dirty="0">
                <a:solidFill>
                  <a:srgbClr val="C00000"/>
                </a:solidFill>
              </a:rPr>
            </a:br>
            <a:endParaRPr lang="sl-SI" dirty="0"/>
          </a:p>
        </p:txBody>
      </p:sp>
      <p:graphicFrame>
        <p:nvGraphicFramePr>
          <p:cNvPr id="6" name="Označba mesta vsebine 5"/>
          <p:cNvGraphicFramePr>
            <a:graphicFrameLocks noGrp="1"/>
          </p:cNvGraphicFramePr>
          <p:nvPr>
            <p:ph idx="1"/>
            <p:extLst>
              <p:ext uri="{D42A27DB-BD31-4B8C-83A1-F6EECF244321}">
                <p14:modId xmlns:p14="http://schemas.microsoft.com/office/powerpoint/2010/main" val="2518745684"/>
              </p:ext>
            </p:extLst>
          </p:nvPr>
        </p:nvGraphicFramePr>
        <p:xfrm>
          <a:off x="1158241" y="1802671"/>
          <a:ext cx="6548845" cy="4598046"/>
        </p:xfrm>
        <a:graphic>
          <a:graphicData uri="http://schemas.openxmlformats.org/drawingml/2006/table">
            <a:tbl>
              <a:tblPr/>
              <a:tblGrid>
                <a:gridCol w="1393372">
                  <a:extLst>
                    <a:ext uri="{9D8B030D-6E8A-4147-A177-3AD203B41FA5}">
                      <a16:colId xmlns:a16="http://schemas.microsoft.com/office/drawing/2014/main" val="1820456888"/>
                    </a:ext>
                  </a:extLst>
                </a:gridCol>
                <a:gridCol w="1265034">
                  <a:extLst>
                    <a:ext uri="{9D8B030D-6E8A-4147-A177-3AD203B41FA5}">
                      <a16:colId xmlns:a16="http://schemas.microsoft.com/office/drawing/2014/main" val="1574325645"/>
                    </a:ext>
                  </a:extLst>
                </a:gridCol>
                <a:gridCol w="1070696">
                  <a:extLst>
                    <a:ext uri="{9D8B030D-6E8A-4147-A177-3AD203B41FA5}">
                      <a16:colId xmlns:a16="http://schemas.microsoft.com/office/drawing/2014/main" val="1358749792"/>
                    </a:ext>
                  </a:extLst>
                </a:gridCol>
                <a:gridCol w="1070696">
                  <a:extLst>
                    <a:ext uri="{9D8B030D-6E8A-4147-A177-3AD203B41FA5}">
                      <a16:colId xmlns:a16="http://schemas.microsoft.com/office/drawing/2014/main" val="3510799696"/>
                    </a:ext>
                  </a:extLst>
                </a:gridCol>
                <a:gridCol w="1749047">
                  <a:extLst>
                    <a:ext uri="{9D8B030D-6E8A-4147-A177-3AD203B41FA5}">
                      <a16:colId xmlns:a16="http://schemas.microsoft.com/office/drawing/2014/main" val="3209805750"/>
                    </a:ext>
                  </a:extLst>
                </a:gridCol>
              </a:tblGrid>
              <a:tr h="515242">
                <a:tc>
                  <a:txBody>
                    <a:bodyPr/>
                    <a:lstStyle/>
                    <a:p>
                      <a:pPr algn="ctr" rtl="0" fontAlgn="ctr"/>
                      <a:r>
                        <a:rPr lang="pl-PL" sz="1000" b="1" i="0" u="none" strike="noStrike" dirty="0">
                          <a:solidFill>
                            <a:srgbClr val="000000"/>
                          </a:solidFill>
                          <a:effectLst/>
                          <a:latin typeface="Century Gothic" panose="020B0502020202020204" pitchFamily="34" charset="0"/>
                        </a:rPr>
                        <a:t>RAVNI IZOBRAZBE PO STARIH PROGRAMIH</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rtl="0" fontAlgn="ctr"/>
                      <a:r>
                        <a:rPr lang="sl-SI" sz="1000" b="1" i="0" u="none" strike="noStrike" dirty="0">
                          <a:solidFill>
                            <a:srgbClr val="000000"/>
                          </a:solidFill>
                          <a:effectLst/>
                          <a:latin typeface="Century Gothic" panose="020B0502020202020204" pitchFamily="34" charset="0"/>
                        </a:rPr>
                        <a:t>RAVEN/PODRAVEN PO UREDBI O UVEDBI IN UPORABI KLASIFIKACIJSKEGA SISTEMA IZOBRAŽEVANJA IN USPOSABLJANJA</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rtl="0" fontAlgn="ctr"/>
                      <a:r>
                        <a:rPr lang="sl-SI" sz="1000" b="1" i="0" u="none" strike="noStrike">
                          <a:solidFill>
                            <a:srgbClr val="000000"/>
                          </a:solidFill>
                          <a:effectLst/>
                          <a:latin typeface="Century Gothic" panose="020B0502020202020204" pitchFamily="34" charset="0"/>
                        </a:rPr>
                        <a:t>RAVEN PO SLOVENSKEM OGRODJU KVALIFIKACIJ (SOK)</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rtl="0" fontAlgn="ctr"/>
                      <a:r>
                        <a:rPr lang="sl-SI" sz="1000" b="1" i="0" u="none" strike="noStrike">
                          <a:solidFill>
                            <a:srgbClr val="000000"/>
                          </a:solidFill>
                          <a:effectLst/>
                          <a:latin typeface="Century Gothic" panose="020B0502020202020204" pitchFamily="34" charset="0"/>
                        </a:rPr>
                        <a:t>BOLONJSKA STOPNJA</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tc>
                  <a:txBody>
                    <a:bodyPr/>
                    <a:lstStyle/>
                    <a:p>
                      <a:pPr algn="ctr" rtl="0" fontAlgn="ctr"/>
                      <a:r>
                        <a:rPr lang="pl-PL" sz="1000" b="1" i="0" u="none" strike="noStrike">
                          <a:solidFill>
                            <a:srgbClr val="000000"/>
                          </a:solidFill>
                          <a:effectLst/>
                          <a:latin typeface="Century Gothic" panose="020B0502020202020204" pitchFamily="34" charset="0"/>
                        </a:rPr>
                        <a:t>RAVNI IZOBRAZBE PO NOVIH "BOLONJSKIH" PROGRAMIH</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3801085535"/>
                  </a:ext>
                </a:extLst>
              </a:tr>
              <a:tr h="363968">
                <a:tc>
                  <a:txBody>
                    <a:bodyPr/>
                    <a:lstStyle/>
                    <a:p>
                      <a:pPr algn="l" rtl="0" fontAlgn="ctr"/>
                      <a:r>
                        <a:rPr lang="sl-SI" sz="1000" b="0" i="0" u="none" strike="noStrike">
                          <a:solidFill>
                            <a:srgbClr val="000000"/>
                          </a:solidFill>
                          <a:effectLst/>
                          <a:latin typeface="Century Gothic" panose="020B0502020202020204" pitchFamily="34" charset="0"/>
                        </a:rPr>
                        <a:t>višješolski programi (do 1994)</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5E7"/>
                    </a:solidFill>
                  </a:tcPr>
                </a:tc>
                <a:tc rowSpan="2">
                  <a:txBody>
                    <a:bodyPr/>
                    <a:lstStyle/>
                    <a:p>
                      <a:pPr algn="ctr" rtl="0" fontAlgn="ctr"/>
                      <a:r>
                        <a:rPr lang="sl-SI" sz="1000" b="0" i="0" u="none" strike="noStrike">
                          <a:solidFill>
                            <a:srgbClr val="000000"/>
                          </a:solidFill>
                          <a:effectLst/>
                          <a:latin typeface="Century Gothic" panose="020B0502020202020204" pitchFamily="34" charset="0"/>
                        </a:rPr>
                        <a:t>6/1</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5E7"/>
                    </a:solidFill>
                  </a:tcPr>
                </a:tc>
                <a:tc rowSpan="2">
                  <a:txBody>
                    <a:bodyPr/>
                    <a:lstStyle/>
                    <a:p>
                      <a:pPr algn="ctr" rtl="0" fontAlgn="ctr"/>
                      <a:r>
                        <a:rPr lang="sl-SI" sz="1000" b="0" i="0" u="none" strike="noStrike" dirty="0">
                          <a:solidFill>
                            <a:srgbClr val="000000"/>
                          </a:solidFill>
                          <a:effectLst/>
                          <a:latin typeface="Century Gothic" panose="020B0502020202020204" pitchFamily="34" charset="0"/>
                        </a:rPr>
                        <a:t>6</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5E7"/>
                    </a:solidFill>
                  </a:tcPr>
                </a:tc>
                <a:tc rowSpan="2">
                  <a:txBody>
                    <a:bodyPr/>
                    <a:lstStyle/>
                    <a:p>
                      <a:pPr algn="ctr" rtl="0" fontAlgn="ctr"/>
                      <a:r>
                        <a:rPr lang="sl-SI" sz="1000" b="0" i="0" u="none" strike="noStrike">
                          <a:solidFill>
                            <a:srgbClr val="000000"/>
                          </a:solidFill>
                          <a:effectLst/>
                          <a:latin typeface="Century Gothic" panose="020B0502020202020204" pitchFamily="34" charset="0"/>
                        </a:rPr>
                        <a:t> </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5E7"/>
                    </a:solidFill>
                  </a:tcPr>
                </a:tc>
                <a:tc rowSpan="2">
                  <a:txBody>
                    <a:bodyPr/>
                    <a:lstStyle/>
                    <a:p>
                      <a:pPr algn="l" rtl="0" fontAlgn="ctr"/>
                      <a:r>
                        <a:rPr lang="sl-SI" sz="1000" b="0" i="0" u="none" strike="noStrike">
                          <a:solidFill>
                            <a:srgbClr val="000000"/>
                          </a:solidFill>
                          <a:effectLst/>
                          <a:latin typeface="Century Gothic" panose="020B0502020202020204" pitchFamily="34" charset="0"/>
                        </a:rPr>
                        <a:t>višješolski strokovni programi</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5E7"/>
                    </a:solidFill>
                  </a:tcPr>
                </a:tc>
                <a:extLst>
                  <a:ext uri="{0D108BD9-81ED-4DB2-BD59-A6C34878D82A}">
                    <a16:rowId xmlns:a16="http://schemas.microsoft.com/office/drawing/2014/main" val="3959123962"/>
                  </a:ext>
                </a:extLst>
              </a:tr>
              <a:tr h="363968">
                <a:tc>
                  <a:txBody>
                    <a:bodyPr/>
                    <a:lstStyle/>
                    <a:p>
                      <a:pPr algn="l" rtl="0" fontAlgn="ctr"/>
                      <a:r>
                        <a:rPr lang="sl-SI" sz="1000" b="0" i="0" u="none" strike="noStrike">
                          <a:solidFill>
                            <a:srgbClr val="000000"/>
                          </a:solidFill>
                          <a:effectLst/>
                          <a:latin typeface="Century Gothic" panose="020B0502020202020204" pitchFamily="34" charset="0"/>
                        </a:rPr>
                        <a:t>višješolski strokovni programi</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5E7"/>
                    </a:solidFill>
                  </a:tcPr>
                </a:tc>
                <a:tc vMerge="1">
                  <a:txBody>
                    <a:bodyPr/>
                    <a:lstStyle/>
                    <a:p>
                      <a:endParaRPr lang="sl-SI"/>
                    </a:p>
                  </a:txBody>
                  <a:tcPr/>
                </a:tc>
                <a:tc vMerge="1">
                  <a:txBody>
                    <a:bodyPr/>
                    <a:lstStyle/>
                    <a:p>
                      <a:endParaRPr lang="sl-SI"/>
                    </a:p>
                  </a:txBody>
                  <a:tcPr/>
                </a:tc>
                <a:tc vMerge="1">
                  <a:txBody>
                    <a:bodyPr/>
                    <a:lstStyle/>
                    <a:p>
                      <a:endParaRPr lang="sl-SI"/>
                    </a:p>
                  </a:txBody>
                  <a:tcPr/>
                </a:tc>
                <a:tc vMerge="1">
                  <a:txBody>
                    <a:bodyPr/>
                    <a:lstStyle/>
                    <a:p>
                      <a:endParaRPr lang="sl-SI"/>
                    </a:p>
                  </a:txBody>
                  <a:tcPr/>
                </a:tc>
                <a:extLst>
                  <a:ext uri="{0D108BD9-81ED-4DB2-BD59-A6C34878D82A}">
                    <a16:rowId xmlns:a16="http://schemas.microsoft.com/office/drawing/2014/main" val="2878931621"/>
                  </a:ext>
                </a:extLst>
              </a:tr>
              <a:tr h="363968">
                <a:tc>
                  <a:txBody>
                    <a:bodyPr/>
                    <a:lstStyle/>
                    <a:p>
                      <a:pPr algn="l" rtl="0" fontAlgn="ctr"/>
                      <a:r>
                        <a:rPr lang="sl-SI" sz="1000" b="0" i="0" u="none" strike="noStrike">
                          <a:solidFill>
                            <a:srgbClr val="000000"/>
                          </a:solidFill>
                          <a:effectLst/>
                          <a:latin typeface="Century Gothic" panose="020B0502020202020204" pitchFamily="34" charset="0"/>
                        </a:rPr>
                        <a:t>specializacija po višješolskih programih</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299"/>
                    </a:solidFill>
                  </a:tcPr>
                </a:tc>
                <a:tc rowSpan="2">
                  <a:txBody>
                    <a:bodyPr/>
                    <a:lstStyle/>
                    <a:p>
                      <a:pPr algn="ctr" rtl="0" fontAlgn="ctr"/>
                      <a:r>
                        <a:rPr lang="sl-SI" sz="1000" b="0" i="0" u="none" strike="noStrike">
                          <a:solidFill>
                            <a:srgbClr val="000000"/>
                          </a:solidFill>
                          <a:effectLst/>
                          <a:latin typeface="Century Gothic" panose="020B0502020202020204" pitchFamily="34" charset="0"/>
                        </a:rPr>
                        <a:t>6/2</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299"/>
                    </a:solidFill>
                  </a:tcPr>
                </a:tc>
                <a:tc rowSpan="2">
                  <a:txBody>
                    <a:bodyPr/>
                    <a:lstStyle/>
                    <a:p>
                      <a:pPr algn="ctr" rtl="0" fontAlgn="ctr"/>
                      <a:r>
                        <a:rPr lang="sl-SI" sz="1000" b="0" i="0" u="none" strike="noStrike">
                          <a:solidFill>
                            <a:srgbClr val="000000"/>
                          </a:solidFill>
                          <a:effectLst/>
                          <a:latin typeface="Century Gothic" panose="020B0502020202020204" pitchFamily="34" charset="0"/>
                        </a:rPr>
                        <a:t>7</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299"/>
                    </a:solidFill>
                  </a:tcPr>
                </a:tc>
                <a:tc rowSpan="2">
                  <a:txBody>
                    <a:bodyPr/>
                    <a:lstStyle/>
                    <a:p>
                      <a:pPr algn="ctr" rtl="0" fontAlgn="ctr"/>
                      <a:r>
                        <a:rPr lang="sl-SI" sz="1000" b="0" i="0" u="none" strike="noStrike">
                          <a:solidFill>
                            <a:srgbClr val="000000"/>
                          </a:solidFill>
                          <a:effectLst/>
                          <a:latin typeface="Century Gothic" panose="020B0502020202020204" pitchFamily="34" charset="0"/>
                        </a:rPr>
                        <a:t>1.</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299"/>
                    </a:solidFill>
                  </a:tcPr>
                </a:tc>
                <a:tc>
                  <a:txBody>
                    <a:bodyPr/>
                    <a:lstStyle/>
                    <a:p>
                      <a:pPr algn="l" rtl="0" fontAlgn="ctr"/>
                      <a:r>
                        <a:rPr lang="sl-SI" sz="1000" b="0" i="0" u="none" strike="noStrike">
                          <a:solidFill>
                            <a:srgbClr val="000000"/>
                          </a:solidFill>
                          <a:effectLst/>
                          <a:latin typeface="Century Gothic" panose="020B0502020202020204" pitchFamily="34" charset="0"/>
                        </a:rPr>
                        <a:t>visokošolski strokovni</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299"/>
                    </a:solidFill>
                  </a:tcPr>
                </a:tc>
                <a:extLst>
                  <a:ext uri="{0D108BD9-81ED-4DB2-BD59-A6C34878D82A}">
                    <a16:rowId xmlns:a16="http://schemas.microsoft.com/office/drawing/2014/main" val="4192206418"/>
                  </a:ext>
                </a:extLst>
              </a:tr>
              <a:tr h="363968">
                <a:tc>
                  <a:txBody>
                    <a:bodyPr/>
                    <a:lstStyle/>
                    <a:p>
                      <a:pPr algn="l" rtl="0" fontAlgn="ctr"/>
                      <a:r>
                        <a:rPr lang="sl-SI" sz="1000" b="0" i="0" u="none" strike="noStrike">
                          <a:solidFill>
                            <a:srgbClr val="000000"/>
                          </a:solidFill>
                          <a:effectLst/>
                          <a:latin typeface="Century Gothic" panose="020B0502020202020204" pitchFamily="34" charset="0"/>
                        </a:rPr>
                        <a:t>visokošolski strokovni programi</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299"/>
                    </a:solidFill>
                  </a:tcPr>
                </a:tc>
                <a:tc vMerge="1">
                  <a:txBody>
                    <a:bodyPr/>
                    <a:lstStyle/>
                    <a:p>
                      <a:endParaRPr lang="sl-SI"/>
                    </a:p>
                  </a:txBody>
                  <a:tcPr/>
                </a:tc>
                <a:tc vMerge="1">
                  <a:txBody>
                    <a:bodyPr/>
                    <a:lstStyle/>
                    <a:p>
                      <a:endParaRPr lang="sl-SI"/>
                    </a:p>
                  </a:txBody>
                  <a:tcPr/>
                </a:tc>
                <a:tc vMerge="1">
                  <a:txBody>
                    <a:bodyPr/>
                    <a:lstStyle/>
                    <a:p>
                      <a:endParaRPr lang="sl-SI"/>
                    </a:p>
                  </a:txBody>
                  <a:tcPr/>
                </a:tc>
                <a:tc>
                  <a:txBody>
                    <a:bodyPr/>
                    <a:lstStyle/>
                    <a:p>
                      <a:pPr algn="l" rtl="0" fontAlgn="ctr"/>
                      <a:r>
                        <a:rPr lang="sl-SI" sz="1000" b="0" i="0" u="none" strike="noStrike">
                          <a:solidFill>
                            <a:srgbClr val="000000"/>
                          </a:solidFill>
                          <a:effectLst/>
                          <a:latin typeface="Century Gothic" panose="020B0502020202020204" pitchFamily="34" charset="0"/>
                        </a:rPr>
                        <a:t>univerzitetni programi</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299"/>
                    </a:solidFill>
                  </a:tcPr>
                </a:tc>
                <a:extLst>
                  <a:ext uri="{0D108BD9-81ED-4DB2-BD59-A6C34878D82A}">
                    <a16:rowId xmlns:a16="http://schemas.microsoft.com/office/drawing/2014/main" val="2350313646"/>
                  </a:ext>
                </a:extLst>
              </a:tr>
              <a:tr h="483395">
                <a:tc>
                  <a:txBody>
                    <a:bodyPr/>
                    <a:lstStyle/>
                    <a:p>
                      <a:pPr algn="l" rtl="0" fontAlgn="ctr"/>
                      <a:r>
                        <a:rPr lang="sl-SI" sz="1000" b="0" i="0" u="none" strike="noStrike">
                          <a:solidFill>
                            <a:srgbClr val="000000"/>
                          </a:solidFill>
                          <a:effectLst/>
                          <a:latin typeface="Century Gothic" panose="020B0502020202020204" pitchFamily="34" charset="0"/>
                        </a:rPr>
                        <a:t>specializacija po visokošolskih strokovnih programih</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AEA25"/>
                    </a:solidFill>
                  </a:tcPr>
                </a:tc>
                <a:tc rowSpan="2">
                  <a:txBody>
                    <a:bodyPr/>
                    <a:lstStyle/>
                    <a:p>
                      <a:pPr algn="ctr" rtl="0" fontAlgn="ctr"/>
                      <a:r>
                        <a:rPr lang="sl-SI" sz="1000" b="0" i="0" u="none" strike="noStrike">
                          <a:solidFill>
                            <a:srgbClr val="000000"/>
                          </a:solidFill>
                          <a:effectLst/>
                          <a:latin typeface="Century Gothic" panose="020B0502020202020204" pitchFamily="34" charset="0"/>
                        </a:rPr>
                        <a:t>7</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AEA25"/>
                    </a:solidFill>
                  </a:tcPr>
                </a:tc>
                <a:tc rowSpan="2">
                  <a:txBody>
                    <a:bodyPr/>
                    <a:lstStyle/>
                    <a:p>
                      <a:pPr algn="ctr" rtl="0" fontAlgn="ctr"/>
                      <a:r>
                        <a:rPr lang="sl-SI" sz="1000" b="0" i="0" u="none" strike="noStrike">
                          <a:solidFill>
                            <a:srgbClr val="000000"/>
                          </a:solidFill>
                          <a:effectLst/>
                          <a:latin typeface="Century Gothic" panose="020B0502020202020204" pitchFamily="34" charset="0"/>
                        </a:rPr>
                        <a:t>8</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AEA25"/>
                    </a:solidFill>
                  </a:tcPr>
                </a:tc>
                <a:tc rowSpan="2">
                  <a:txBody>
                    <a:bodyPr/>
                    <a:lstStyle/>
                    <a:p>
                      <a:pPr algn="ctr" rtl="0" fontAlgn="ctr"/>
                      <a:r>
                        <a:rPr lang="sl-SI" sz="1000" b="0" i="0" u="none" strike="noStrike" dirty="0">
                          <a:solidFill>
                            <a:srgbClr val="000000"/>
                          </a:solidFill>
                          <a:effectLst/>
                          <a:latin typeface="Century Gothic" panose="020B0502020202020204" pitchFamily="34" charset="0"/>
                        </a:rPr>
                        <a:t>2.</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AEA25"/>
                    </a:solidFill>
                  </a:tcPr>
                </a:tc>
                <a:tc rowSpan="2">
                  <a:txBody>
                    <a:bodyPr/>
                    <a:lstStyle/>
                    <a:p>
                      <a:pPr algn="l" rtl="0" fontAlgn="ctr"/>
                      <a:r>
                        <a:rPr lang="sl-SI" sz="1000" b="0" i="0" u="none" strike="noStrike">
                          <a:solidFill>
                            <a:srgbClr val="000000"/>
                          </a:solidFill>
                          <a:effectLst/>
                          <a:latin typeface="Century Gothic" panose="020B0502020202020204" pitchFamily="34" charset="0"/>
                        </a:rPr>
                        <a:t>magisteriji stroke (ZA imenom)</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AEA25"/>
                    </a:solidFill>
                  </a:tcPr>
                </a:tc>
                <a:extLst>
                  <a:ext uri="{0D108BD9-81ED-4DB2-BD59-A6C34878D82A}">
                    <a16:rowId xmlns:a16="http://schemas.microsoft.com/office/drawing/2014/main" val="1718821246"/>
                  </a:ext>
                </a:extLst>
              </a:tr>
              <a:tr h="244541">
                <a:tc>
                  <a:txBody>
                    <a:bodyPr/>
                    <a:lstStyle/>
                    <a:p>
                      <a:pPr algn="l" rtl="0" fontAlgn="ctr"/>
                      <a:r>
                        <a:rPr lang="sl-SI" sz="1000" b="0" i="0" u="none" strike="noStrike">
                          <a:solidFill>
                            <a:srgbClr val="000000"/>
                          </a:solidFill>
                          <a:effectLst/>
                          <a:latin typeface="Century Gothic" panose="020B0502020202020204" pitchFamily="34" charset="0"/>
                        </a:rPr>
                        <a:t>univerzitetni programi</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AEA25"/>
                    </a:solidFill>
                  </a:tcPr>
                </a:tc>
                <a:tc vMerge="1">
                  <a:txBody>
                    <a:bodyPr/>
                    <a:lstStyle/>
                    <a:p>
                      <a:endParaRPr lang="sl-SI"/>
                    </a:p>
                  </a:txBody>
                  <a:tcPr/>
                </a:tc>
                <a:tc vMerge="1">
                  <a:txBody>
                    <a:bodyPr/>
                    <a:lstStyle/>
                    <a:p>
                      <a:endParaRPr lang="sl-SI"/>
                    </a:p>
                  </a:txBody>
                  <a:tcPr/>
                </a:tc>
                <a:tc vMerge="1">
                  <a:txBody>
                    <a:bodyPr/>
                    <a:lstStyle/>
                    <a:p>
                      <a:endParaRPr lang="sl-SI"/>
                    </a:p>
                  </a:txBody>
                  <a:tcPr/>
                </a:tc>
                <a:tc vMerge="1">
                  <a:txBody>
                    <a:bodyPr/>
                    <a:lstStyle/>
                    <a:p>
                      <a:endParaRPr lang="sl-SI"/>
                    </a:p>
                  </a:txBody>
                  <a:tcPr/>
                </a:tc>
                <a:extLst>
                  <a:ext uri="{0D108BD9-81ED-4DB2-BD59-A6C34878D82A}">
                    <a16:rowId xmlns:a16="http://schemas.microsoft.com/office/drawing/2014/main" val="3069190151"/>
                  </a:ext>
                </a:extLst>
              </a:tr>
              <a:tr h="602820">
                <a:tc>
                  <a:txBody>
                    <a:bodyPr/>
                    <a:lstStyle/>
                    <a:p>
                      <a:pPr algn="l" rtl="0" fontAlgn="ctr"/>
                      <a:r>
                        <a:rPr lang="pl-PL" sz="1000" b="0" i="0" u="none" strike="noStrike">
                          <a:solidFill>
                            <a:srgbClr val="000000"/>
                          </a:solidFill>
                          <a:effectLst/>
                          <a:latin typeface="Century Gothic" panose="020B0502020202020204" pitchFamily="34" charset="0"/>
                        </a:rPr>
                        <a:t>specializacija po univerzitetnih programih (ZA imenom) </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rowSpan="2">
                  <a:txBody>
                    <a:bodyPr/>
                    <a:lstStyle/>
                    <a:p>
                      <a:pPr algn="ctr" rtl="0" fontAlgn="ctr"/>
                      <a:r>
                        <a:rPr lang="sl-SI" sz="1000" b="0" i="0" u="none" strike="noStrike">
                          <a:solidFill>
                            <a:srgbClr val="000000"/>
                          </a:solidFill>
                          <a:effectLst/>
                          <a:latin typeface="Century Gothic" panose="020B0502020202020204" pitchFamily="34" charset="0"/>
                        </a:rPr>
                        <a:t>8/1</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rowSpan="2">
                  <a:txBody>
                    <a:bodyPr/>
                    <a:lstStyle/>
                    <a:p>
                      <a:pPr algn="ctr" rtl="0" fontAlgn="ctr"/>
                      <a:r>
                        <a:rPr lang="sl-SI" sz="1000" b="0" i="0" u="none" strike="noStrike">
                          <a:solidFill>
                            <a:srgbClr val="000000"/>
                          </a:solidFill>
                          <a:effectLst/>
                          <a:latin typeface="Century Gothic" panose="020B0502020202020204" pitchFamily="34" charset="0"/>
                        </a:rPr>
                        <a:t>9</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rowSpan="2">
                  <a:txBody>
                    <a:bodyPr/>
                    <a:lstStyle/>
                    <a:p>
                      <a:pPr algn="ctr" rtl="0" fontAlgn="ctr"/>
                      <a:r>
                        <a:rPr lang="sl-SI" sz="1000" b="0" i="0" u="none" strike="noStrike">
                          <a:solidFill>
                            <a:srgbClr val="000000"/>
                          </a:solidFill>
                          <a:effectLst/>
                          <a:latin typeface="Century Gothic" panose="020B0502020202020204" pitchFamily="34" charset="0"/>
                        </a:rPr>
                        <a:t> </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rowSpan="2">
                  <a:txBody>
                    <a:bodyPr/>
                    <a:lstStyle/>
                    <a:p>
                      <a:pPr algn="l" rtl="0" fontAlgn="ctr"/>
                      <a:r>
                        <a:rPr lang="sl-SI" sz="1000" b="0" i="0" u="none" strike="noStrike">
                          <a:solidFill>
                            <a:srgbClr val="000000"/>
                          </a:solidFill>
                          <a:effectLst/>
                          <a:latin typeface="Century Gothic" panose="020B0502020202020204" pitchFamily="34" charset="0"/>
                        </a:rPr>
                        <a:t> </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extLst>
                  <a:ext uri="{0D108BD9-81ED-4DB2-BD59-A6C34878D82A}">
                    <a16:rowId xmlns:a16="http://schemas.microsoft.com/office/drawing/2014/main" val="1203026920"/>
                  </a:ext>
                </a:extLst>
              </a:tr>
              <a:tr h="363968">
                <a:tc>
                  <a:txBody>
                    <a:bodyPr/>
                    <a:lstStyle/>
                    <a:p>
                      <a:pPr algn="l" rtl="0" fontAlgn="ctr"/>
                      <a:r>
                        <a:rPr lang="sl-SI" sz="1000" b="0" i="0" u="none" strike="noStrike">
                          <a:solidFill>
                            <a:srgbClr val="000000"/>
                          </a:solidFill>
                          <a:effectLst/>
                          <a:latin typeface="Century Gothic" panose="020B0502020202020204" pitchFamily="34" charset="0"/>
                        </a:rPr>
                        <a:t>magisteriji znanosti (PRED imenom)</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B0F0"/>
                    </a:solidFill>
                  </a:tcPr>
                </a:tc>
                <a:tc vMerge="1">
                  <a:txBody>
                    <a:bodyPr/>
                    <a:lstStyle/>
                    <a:p>
                      <a:endParaRPr lang="sl-SI"/>
                    </a:p>
                  </a:txBody>
                  <a:tcPr/>
                </a:tc>
                <a:tc vMerge="1">
                  <a:txBody>
                    <a:bodyPr/>
                    <a:lstStyle/>
                    <a:p>
                      <a:endParaRPr lang="sl-SI"/>
                    </a:p>
                  </a:txBody>
                  <a:tcPr/>
                </a:tc>
                <a:tc vMerge="1">
                  <a:txBody>
                    <a:bodyPr/>
                    <a:lstStyle/>
                    <a:p>
                      <a:endParaRPr lang="sl-SI"/>
                    </a:p>
                  </a:txBody>
                  <a:tcPr/>
                </a:tc>
                <a:tc vMerge="1">
                  <a:txBody>
                    <a:bodyPr/>
                    <a:lstStyle/>
                    <a:p>
                      <a:endParaRPr lang="sl-SI"/>
                    </a:p>
                  </a:txBody>
                  <a:tcPr/>
                </a:tc>
                <a:extLst>
                  <a:ext uri="{0D108BD9-81ED-4DB2-BD59-A6C34878D82A}">
                    <a16:rowId xmlns:a16="http://schemas.microsoft.com/office/drawing/2014/main" val="1880278388"/>
                  </a:ext>
                </a:extLst>
              </a:tr>
              <a:tr h="363968">
                <a:tc>
                  <a:txBody>
                    <a:bodyPr/>
                    <a:lstStyle/>
                    <a:p>
                      <a:pPr algn="l" rtl="0" fontAlgn="ctr"/>
                      <a:r>
                        <a:rPr lang="sl-SI" sz="1000" b="0" i="0" u="none" strike="noStrike">
                          <a:solidFill>
                            <a:srgbClr val="000000"/>
                          </a:solidFill>
                          <a:effectLst/>
                          <a:latin typeface="Century Gothic" panose="020B0502020202020204" pitchFamily="34" charset="0"/>
                        </a:rPr>
                        <a:t>doktorati znanosti (PRED imenom)</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5E7"/>
                    </a:solidFill>
                  </a:tcPr>
                </a:tc>
                <a:tc>
                  <a:txBody>
                    <a:bodyPr/>
                    <a:lstStyle/>
                    <a:p>
                      <a:pPr algn="ctr" rtl="0" fontAlgn="ctr"/>
                      <a:r>
                        <a:rPr lang="sl-SI" sz="1000" b="0" i="0" u="none" strike="noStrike">
                          <a:solidFill>
                            <a:srgbClr val="000000"/>
                          </a:solidFill>
                          <a:effectLst/>
                          <a:latin typeface="Century Gothic" panose="020B0502020202020204" pitchFamily="34" charset="0"/>
                        </a:rPr>
                        <a:t>8/2</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5E7"/>
                    </a:solidFill>
                  </a:tcPr>
                </a:tc>
                <a:tc>
                  <a:txBody>
                    <a:bodyPr/>
                    <a:lstStyle/>
                    <a:p>
                      <a:pPr algn="ctr" rtl="0" fontAlgn="ctr"/>
                      <a:r>
                        <a:rPr lang="sl-SI" sz="1000" b="0" i="0" u="none" strike="noStrike">
                          <a:solidFill>
                            <a:srgbClr val="000000"/>
                          </a:solidFill>
                          <a:effectLst/>
                          <a:latin typeface="Century Gothic" panose="020B0502020202020204" pitchFamily="34" charset="0"/>
                        </a:rPr>
                        <a:t>10</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5E7"/>
                    </a:solidFill>
                  </a:tcPr>
                </a:tc>
                <a:tc>
                  <a:txBody>
                    <a:bodyPr/>
                    <a:lstStyle/>
                    <a:p>
                      <a:pPr algn="ctr" rtl="0" fontAlgn="ctr"/>
                      <a:r>
                        <a:rPr lang="sl-SI" sz="1000" b="0" i="0" u="none" strike="noStrike">
                          <a:solidFill>
                            <a:srgbClr val="000000"/>
                          </a:solidFill>
                          <a:effectLst/>
                          <a:latin typeface="Century Gothic" panose="020B0502020202020204" pitchFamily="34" charset="0"/>
                        </a:rPr>
                        <a:t>3.</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5E7"/>
                    </a:solidFill>
                  </a:tcPr>
                </a:tc>
                <a:tc>
                  <a:txBody>
                    <a:bodyPr/>
                    <a:lstStyle/>
                    <a:p>
                      <a:pPr algn="l" rtl="0" fontAlgn="ctr"/>
                      <a:r>
                        <a:rPr lang="sl-SI" sz="1000" b="0" i="0" u="none" strike="noStrike" dirty="0">
                          <a:solidFill>
                            <a:srgbClr val="000000"/>
                          </a:solidFill>
                          <a:effectLst/>
                          <a:latin typeface="Century Gothic" panose="020B0502020202020204" pitchFamily="34" charset="0"/>
                        </a:rPr>
                        <a:t>doktorati znanosti (PRED imenom)</a:t>
                      </a:r>
                    </a:p>
                  </a:txBody>
                  <a:tcPr marL="4951" marR="4951" marT="495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5E7"/>
                    </a:solidFill>
                  </a:tcPr>
                </a:tc>
                <a:extLst>
                  <a:ext uri="{0D108BD9-81ED-4DB2-BD59-A6C34878D82A}">
                    <a16:rowId xmlns:a16="http://schemas.microsoft.com/office/drawing/2014/main" val="3269718541"/>
                  </a:ext>
                </a:extLst>
              </a:tr>
            </a:tbl>
          </a:graphicData>
        </a:graphic>
      </p:graphicFrame>
    </p:spTree>
    <p:extLst>
      <p:ext uri="{BB962C8B-B14F-4D97-AF65-F5344CB8AC3E}">
        <p14:creationId xmlns:p14="http://schemas.microsoft.com/office/powerpoint/2010/main" val="3070944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199" y="443060"/>
            <a:ext cx="8413423" cy="974578"/>
          </a:xfrm>
        </p:spPr>
        <p:txBody>
          <a:bodyPr>
            <a:normAutofit fontScale="90000"/>
          </a:bodyPr>
          <a:lstStyle/>
          <a:p>
            <a:r>
              <a:rPr lang="sl-SI" sz="3200" b="1" i="1" dirty="0" smtClean="0">
                <a:solidFill>
                  <a:srgbClr val="002060"/>
                </a:solidFill>
                <a:effectLst>
                  <a:outerShdw blurRad="38100" dist="38100" dir="2700000" algn="tl">
                    <a:srgbClr val="000000">
                      <a:alpha val="43137"/>
                    </a:srgbClr>
                  </a:outerShdw>
                </a:effectLst>
              </a:rPr>
              <a:t>OMEJENI – NEOMEJENI ŠTUDIJSKI PROGRAMI</a:t>
            </a:r>
            <a:endParaRPr lang="sl-SI" sz="3200" i="1" dirty="0">
              <a:solidFill>
                <a:srgbClr val="002060"/>
              </a:solidFill>
            </a:endParaRPr>
          </a:p>
        </p:txBody>
      </p:sp>
      <p:sp>
        <p:nvSpPr>
          <p:cNvPr id="3" name="Ograda vsebine 2"/>
          <p:cNvSpPr>
            <a:spLocks noGrp="1"/>
          </p:cNvSpPr>
          <p:nvPr>
            <p:ph idx="1"/>
          </p:nvPr>
        </p:nvSpPr>
        <p:spPr/>
        <p:txBody>
          <a:bodyPr>
            <a:normAutofit fontScale="92500" lnSpcReduction="20000"/>
          </a:bodyPr>
          <a:lstStyle/>
          <a:p>
            <a:pPr>
              <a:lnSpc>
                <a:spcPct val="115000"/>
              </a:lnSpc>
              <a:spcAft>
                <a:spcPts val="1000"/>
              </a:spcAft>
            </a:pPr>
            <a:r>
              <a:rPr lang="sl-SI" sz="2400" b="1" dirty="0" smtClean="0">
                <a:solidFill>
                  <a:srgbClr val="002060"/>
                </a:solidFill>
                <a:latin typeface="Trebuchet MS"/>
                <a:ea typeface="Calibri"/>
                <a:cs typeface="Times New Roman"/>
              </a:rPr>
              <a:t>ČE SO ŠTUDIJSKI PROGRAMI Z OMEJITVIJO VPISA, MORA KANDIDAT ZA UVRSTITEV DOSEČI </a:t>
            </a:r>
            <a:r>
              <a:rPr lang="sl-SI" sz="2400" b="1" dirty="0" smtClean="0">
                <a:solidFill>
                  <a:srgbClr val="FF0066"/>
                </a:solidFill>
                <a:latin typeface="Trebuchet MS"/>
                <a:ea typeface="Calibri"/>
                <a:cs typeface="Times New Roman"/>
              </a:rPr>
              <a:t>MINIMUM TOČK</a:t>
            </a:r>
          </a:p>
          <a:p>
            <a:pPr>
              <a:lnSpc>
                <a:spcPct val="115000"/>
              </a:lnSpc>
              <a:spcAft>
                <a:spcPts val="1000"/>
              </a:spcAft>
            </a:pPr>
            <a:endParaRPr lang="sl-SI" sz="1200" b="1" dirty="0" smtClean="0">
              <a:solidFill>
                <a:srgbClr val="FF0066"/>
              </a:solidFill>
              <a:latin typeface="Trebuchet MS"/>
              <a:ea typeface="Calibri"/>
              <a:cs typeface="Times New Roman"/>
            </a:endParaRPr>
          </a:p>
          <a:p>
            <a:pPr>
              <a:lnSpc>
                <a:spcPct val="115000"/>
              </a:lnSpc>
              <a:spcAft>
                <a:spcPts val="1000"/>
              </a:spcAft>
            </a:pPr>
            <a:r>
              <a:rPr lang="sl-SI" sz="2400" b="1" dirty="0" smtClean="0">
                <a:solidFill>
                  <a:srgbClr val="FF0066"/>
                </a:solidFill>
              </a:rPr>
              <a:t>MINIMUMI TOČK </a:t>
            </a:r>
            <a:r>
              <a:rPr lang="sl-SI" sz="2400" b="1" dirty="0" smtClean="0">
                <a:solidFill>
                  <a:srgbClr val="002060"/>
                </a:solidFill>
              </a:rPr>
              <a:t>SE DOLOČI ŠELE V POSTOPKU RAZVRŠČANJA (JULIJ, SEPTEMBER) IN JE ENAK ŠTEVILU TOČK, KI JIH DOSEŽE KANDIDAT, UVRŠČEN NA ZADNJE RAZPISANO VPISNO MESTO</a:t>
            </a:r>
          </a:p>
          <a:p>
            <a:pPr marL="0" indent="0">
              <a:buNone/>
            </a:pPr>
            <a:endParaRPr lang="sl-SI" sz="2400" b="1" dirty="0">
              <a:solidFill>
                <a:srgbClr val="002060"/>
              </a:solidFill>
            </a:endParaRPr>
          </a:p>
        </p:txBody>
      </p:sp>
    </p:spTree>
    <p:extLst>
      <p:ext uri="{BB962C8B-B14F-4D97-AF65-F5344CB8AC3E}">
        <p14:creationId xmlns:p14="http://schemas.microsoft.com/office/powerpoint/2010/main" val="43489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39976" y="335281"/>
            <a:ext cx="5948313" cy="701040"/>
          </a:xfrm>
        </p:spPr>
        <p:txBody>
          <a:bodyPr>
            <a:normAutofit fontScale="90000"/>
          </a:bodyPr>
          <a:lstStyle/>
          <a:p>
            <a:r>
              <a:rPr lang="sl-SI" sz="3200" b="1" i="1" dirty="0" smtClean="0">
                <a:solidFill>
                  <a:schemeClr val="tx1"/>
                </a:solidFill>
                <a:effectLst>
                  <a:outerShdw blurRad="38100" dist="38100" dir="2700000" algn="tl">
                    <a:srgbClr val="000000">
                      <a:alpha val="43137"/>
                    </a:srgbClr>
                  </a:outerShdw>
                </a:effectLst>
              </a:rPr>
              <a:t/>
            </a:r>
            <a:br>
              <a:rPr lang="sl-SI" sz="3200" b="1" i="1" dirty="0" smtClean="0">
                <a:solidFill>
                  <a:schemeClr val="tx1"/>
                </a:solidFill>
                <a:effectLst>
                  <a:outerShdw blurRad="38100" dist="38100" dir="2700000" algn="tl">
                    <a:srgbClr val="000000">
                      <a:alpha val="43137"/>
                    </a:srgbClr>
                  </a:outerShdw>
                </a:effectLst>
              </a:rPr>
            </a:br>
            <a:r>
              <a:rPr lang="sl-SI" sz="3200" b="1" i="1" dirty="0" smtClean="0">
                <a:solidFill>
                  <a:schemeClr val="tx1"/>
                </a:solidFill>
                <a:effectLst>
                  <a:outerShdw blurRad="38100" dist="38100" dir="2700000" algn="tl">
                    <a:srgbClr val="000000">
                      <a:alpha val="43137"/>
                    </a:srgbClr>
                  </a:outerShdw>
                </a:effectLst>
              </a:rPr>
              <a:t/>
            </a:r>
            <a:br>
              <a:rPr lang="sl-SI" sz="3200" b="1" i="1" dirty="0" smtClean="0">
                <a:solidFill>
                  <a:schemeClr val="tx1"/>
                </a:solidFill>
                <a:effectLst>
                  <a:outerShdw blurRad="38100" dist="38100" dir="2700000" algn="tl">
                    <a:srgbClr val="000000">
                      <a:alpha val="43137"/>
                    </a:srgbClr>
                  </a:outerShdw>
                </a:effectLst>
              </a:rPr>
            </a:br>
            <a:r>
              <a:rPr lang="sl-SI" sz="3200" b="1" i="1" dirty="0">
                <a:solidFill>
                  <a:schemeClr val="tx1"/>
                </a:solidFill>
                <a:effectLst>
                  <a:outerShdw blurRad="38100" dist="38100" dir="2700000" algn="tl">
                    <a:srgbClr val="000000">
                      <a:alpha val="43137"/>
                    </a:srgbClr>
                  </a:outerShdw>
                </a:effectLst>
              </a:rPr>
              <a:t/>
            </a:r>
            <a:br>
              <a:rPr lang="sl-SI" sz="3200" b="1" i="1" dirty="0">
                <a:solidFill>
                  <a:schemeClr val="tx1"/>
                </a:solidFill>
                <a:effectLst>
                  <a:outerShdw blurRad="38100" dist="38100" dir="2700000" algn="tl">
                    <a:srgbClr val="000000">
                      <a:alpha val="43137"/>
                    </a:srgbClr>
                  </a:outerShdw>
                </a:effectLst>
              </a:rPr>
            </a:br>
            <a:r>
              <a:rPr lang="sl-SI" sz="3200" b="1" i="1" dirty="0">
                <a:solidFill>
                  <a:schemeClr val="tx1"/>
                </a:solidFill>
              </a:rPr>
              <a:t/>
            </a:r>
            <a:br>
              <a:rPr lang="sl-SI" sz="3200" b="1" i="1" dirty="0">
                <a:solidFill>
                  <a:schemeClr val="tx1"/>
                </a:solidFill>
              </a:rPr>
            </a:br>
            <a:r>
              <a:rPr lang="sl-SI" sz="3600" b="1" i="1" dirty="0">
                <a:solidFill>
                  <a:srgbClr val="002060"/>
                </a:solidFill>
                <a:effectLst>
                  <a:outerShdw blurRad="38100" dist="38100" dir="2700000" algn="tl">
                    <a:srgbClr val="000000">
                      <a:alpha val="43137"/>
                    </a:srgbClr>
                  </a:outerShdw>
                </a:effectLst>
              </a:rPr>
              <a:t>OMEJITEV VPISA</a:t>
            </a:r>
            <a:endParaRPr lang="sl-SI" sz="3600" b="1" i="1" dirty="0">
              <a:solidFill>
                <a:srgbClr val="002060"/>
              </a:solidFill>
            </a:endParaRPr>
          </a:p>
        </p:txBody>
      </p:sp>
      <p:sp>
        <p:nvSpPr>
          <p:cNvPr id="3" name="Ograda vsebine 2"/>
          <p:cNvSpPr>
            <a:spLocks noGrp="1"/>
          </p:cNvSpPr>
          <p:nvPr>
            <p:ph idx="1"/>
          </p:nvPr>
        </p:nvSpPr>
        <p:spPr>
          <a:xfrm>
            <a:off x="457199" y="989814"/>
            <a:ext cx="8422849" cy="5136349"/>
          </a:xfrm>
        </p:spPr>
        <p:txBody>
          <a:bodyPr/>
          <a:lstStyle/>
          <a:p>
            <a:r>
              <a:rPr lang="sl-SI" b="1" dirty="0" smtClean="0">
                <a:solidFill>
                  <a:srgbClr val="002060"/>
                </a:solidFill>
                <a:effectLst>
                  <a:outerShdw blurRad="38100" dist="38100" dir="2700000" algn="tl">
                    <a:srgbClr val="000000">
                      <a:alpha val="43137"/>
                    </a:srgbClr>
                  </a:outerShdw>
                </a:effectLst>
              </a:rPr>
              <a:t>1. PRIJAVNI ROK:</a:t>
            </a:r>
          </a:p>
          <a:p>
            <a:pPr lvl="1"/>
            <a:r>
              <a:rPr lang="sl-SI" sz="2400" b="1" dirty="0" smtClean="0">
                <a:solidFill>
                  <a:srgbClr val="002060"/>
                </a:solidFill>
              </a:rPr>
              <a:t>PRI ŠTUDIJSKIH PROGRAM, KJER ŠTEVILO PRIJAV PRESEŽE ŠTEVILO RAZPISANIH MEST </a:t>
            </a:r>
            <a:r>
              <a:rPr lang="sl-SI" sz="2400" b="1" dirty="0" smtClean="0">
                <a:solidFill>
                  <a:srgbClr val="FF0066"/>
                </a:solidFill>
              </a:rPr>
              <a:t>VLADA RS </a:t>
            </a:r>
            <a:r>
              <a:rPr lang="sl-SI" sz="2400" b="1" dirty="0" smtClean="0">
                <a:solidFill>
                  <a:srgbClr val="002060"/>
                </a:solidFill>
              </a:rPr>
              <a:t>SPREJME OMEJITEV VPISA </a:t>
            </a:r>
            <a:r>
              <a:rPr lang="sl-SI" sz="2400" b="1" dirty="0" smtClean="0">
                <a:solidFill>
                  <a:srgbClr val="FF0066"/>
                </a:solidFill>
              </a:rPr>
              <a:t>=&gt;</a:t>
            </a:r>
            <a:r>
              <a:rPr lang="sl-SI" sz="2400" b="1" dirty="0" smtClean="0">
                <a:solidFill>
                  <a:srgbClr val="002060"/>
                </a:solidFill>
              </a:rPr>
              <a:t> </a:t>
            </a:r>
            <a:r>
              <a:rPr lang="sl-SI" sz="2400" b="1" dirty="0" smtClean="0">
                <a:solidFill>
                  <a:srgbClr val="FF0066"/>
                </a:solidFill>
              </a:rPr>
              <a:t>OMEJENI ŠTUDIJSKI PROGRAMI;</a:t>
            </a:r>
          </a:p>
          <a:p>
            <a:pPr marL="457200" lvl="1" indent="0">
              <a:buNone/>
            </a:pPr>
            <a:endParaRPr lang="sl-SI" sz="2400" b="1" dirty="0" smtClean="0">
              <a:solidFill>
                <a:srgbClr val="FF0066"/>
              </a:solidFill>
              <a:effectLst>
                <a:outerShdw blurRad="38100" dist="38100" dir="2700000" algn="tl">
                  <a:srgbClr val="000000">
                    <a:alpha val="43137"/>
                  </a:srgbClr>
                </a:outerShdw>
              </a:effectLst>
            </a:endParaRPr>
          </a:p>
          <a:p>
            <a:pPr lvl="1"/>
            <a:r>
              <a:rPr lang="sl-SI" sz="2400" b="1" dirty="0" smtClean="0">
                <a:solidFill>
                  <a:srgbClr val="002060"/>
                </a:solidFill>
              </a:rPr>
              <a:t>PRI </a:t>
            </a:r>
            <a:r>
              <a:rPr lang="sl-SI" sz="2400" b="1" dirty="0">
                <a:solidFill>
                  <a:srgbClr val="002060"/>
                </a:solidFill>
              </a:rPr>
              <a:t>ŠTUDIJSKIH PROGRAM, KJER ŠTEVILO PRIJAV </a:t>
            </a:r>
            <a:r>
              <a:rPr lang="sl-SI" sz="2400" b="1" dirty="0" smtClean="0">
                <a:solidFill>
                  <a:srgbClr val="002060"/>
                </a:solidFill>
              </a:rPr>
              <a:t>NE PRESEŽE </a:t>
            </a:r>
            <a:r>
              <a:rPr lang="sl-SI" sz="2400" b="1" dirty="0">
                <a:solidFill>
                  <a:srgbClr val="002060"/>
                </a:solidFill>
              </a:rPr>
              <a:t>ŠTEVILO RAZPISANIH MEST </a:t>
            </a:r>
            <a:r>
              <a:rPr lang="sl-SI" sz="2400" b="1" dirty="0">
                <a:solidFill>
                  <a:srgbClr val="FF0066"/>
                </a:solidFill>
              </a:rPr>
              <a:t> </a:t>
            </a:r>
            <a:r>
              <a:rPr lang="sl-SI" sz="2400" b="1" dirty="0" smtClean="0">
                <a:solidFill>
                  <a:srgbClr val="FF0066"/>
                </a:solidFill>
              </a:rPr>
              <a:t>=&gt;</a:t>
            </a:r>
            <a:r>
              <a:rPr lang="sl-SI" sz="2400" b="1" dirty="0" smtClean="0">
                <a:solidFill>
                  <a:srgbClr val="002060"/>
                </a:solidFill>
              </a:rPr>
              <a:t> </a:t>
            </a:r>
            <a:r>
              <a:rPr lang="sl-SI" sz="2400" b="1" dirty="0" smtClean="0">
                <a:solidFill>
                  <a:srgbClr val="FF0066"/>
                </a:solidFill>
              </a:rPr>
              <a:t>NEOMEJENI </a:t>
            </a:r>
            <a:r>
              <a:rPr lang="sl-SI" sz="2400" b="1" dirty="0">
                <a:solidFill>
                  <a:srgbClr val="FF0066"/>
                </a:solidFill>
              </a:rPr>
              <a:t>ŠTUDIJSKI </a:t>
            </a:r>
            <a:r>
              <a:rPr lang="sl-SI" sz="2400" b="1" dirty="0" smtClean="0">
                <a:solidFill>
                  <a:srgbClr val="FF0066"/>
                </a:solidFill>
              </a:rPr>
              <a:t>PROGRAMI;</a:t>
            </a:r>
          </a:p>
          <a:p>
            <a:pPr marL="457200" lvl="1" indent="0">
              <a:buNone/>
            </a:pPr>
            <a:endParaRPr lang="sl-SI" sz="2000" b="1" dirty="0">
              <a:solidFill>
                <a:srgbClr val="FF0066"/>
              </a:solidFill>
              <a:effectLst>
                <a:outerShdw blurRad="38100" dist="38100" dir="2700000" algn="tl">
                  <a:srgbClr val="000000">
                    <a:alpha val="43137"/>
                  </a:srgbClr>
                </a:outerShdw>
              </a:effectLst>
            </a:endParaRPr>
          </a:p>
          <a:p>
            <a:r>
              <a:rPr lang="sl-SI" b="1" dirty="0" smtClean="0">
                <a:solidFill>
                  <a:srgbClr val="002060"/>
                </a:solidFill>
                <a:effectLst>
                  <a:outerShdw blurRad="38100" dist="38100" dir="2700000" algn="tl">
                    <a:srgbClr val="000000">
                      <a:alpha val="43137"/>
                    </a:srgbClr>
                  </a:outerShdw>
                </a:effectLst>
              </a:rPr>
              <a:t>2. </a:t>
            </a:r>
            <a:r>
              <a:rPr lang="sl-SI" b="1" dirty="0">
                <a:solidFill>
                  <a:srgbClr val="002060"/>
                </a:solidFill>
                <a:effectLst>
                  <a:outerShdw blurRad="38100" dist="38100" dir="2700000" algn="tl">
                    <a:srgbClr val="000000">
                      <a:alpha val="43137"/>
                    </a:srgbClr>
                  </a:outerShdw>
                </a:effectLst>
              </a:rPr>
              <a:t>PRIJAVNI ROK</a:t>
            </a:r>
            <a:r>
              <a:rPr lang="sl-SI" b="1" dirty="0" smtClean="0">
                <a:solidFill>
                  <a:srgbClr val="002060"/>
                </a:solidFill>
                <a:effectLst>
                  <a:outerShdw blurRad="38100" dist="38100" dir="2700000" algn="tl">
                    <a:srgbClr val="000000">
                      <a:alpha val="43137"/>
                    </a:srgbClr>
                  </a:outerShdw>
                </a:effectLst>
              </a:rPr>
              <a:t>:</a:t>
            </a:r>
          </a:p>
          <a:p>
            <a:pPr lvl="1"/>
            <a:r>
              <a:rPr lang="sl-SI" sz="2400" b="1" dirty="0" smtClean="0">
                <a:solidFill>
                  <a:srgbClr val="002060"/>
                </a:solidFill>
              </a:rPr>
              <a:t>VPIS DOLOČI </a:t>
            </a:r>
            <a:r>
              <a:rPr lang="sl-SI" sz="2400" b="1" dirty="0" smtClean="0">
                <a:solidFill>
                  <a:srgbClr val="FF0066"/>
                </a:solidFill>
              </a:rPr>
              <a:t>OMEJITEV VPISA.</a:t>
            </a:r>
          </a:p>
          <a:p>
            <a:pPr marL="457200" lvl="1" indent="0">
              <a:buNone/>
            </a:pPr>
            <a:endParaRPr lang="sl-SI" sz="2000" b="1" dirty="0" smtClean="0">
              <a:solidFill>
                <a:srgbClr val="FF0066"/>
              </a:solidFill>
              <a:effectLst>
                <a:outerShdw blurRad="38100" dist="38100" dir="2700000" algn="tl">
                  <a:srgbClr val="000000">
                    <a:alpha val="43137"/>
                  </a:srgbClr>
                </a:outerShdw>
              </a:effectLst>
            </a:endParaRPr>
          </a:p>
          <a:p>
            <a:pPr lvl="1"/>
            <a:endParaRPr lang="sl-SI" sz="20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817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arn(inVertical)">
                                      <p:cBhvr>
                                        <p:cTn id="18" dur="500"/>
                                        <p:tgtEl>
                                          <p:spTgt spid="3">
                                            <p:txEl>
                                              <p:pRg st="5" end="5"/>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arn(inVertical)">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960776" y="424206"/>
            <a:ext cx="5948313" cy="1262354"/>
          </a:xfrm>
        </p:spPr>
        <p:txBody>
          <a:bodyPr>
            <a:normAutofit fontScale="90000"/>
          </a:bodyPr>
          <a:lstStyle/>
          <a:p>
            <a:r>
              <a:rPr lang="sl-SI" b="1" i="1" dirty="0" smtClean="0">
                <a:solidFill>
                  <a:schemeClr val="tx1"/>
                </a:solidFill>
                <a:effectLst>
                  <a:outerShdw blurRad="38100" dist="38100" dir="2700000" algn="tl">
                    <a:srgbClr val="000000">
                      <a:alpha val="43137"/>
                    </a:srgbClr>
                  </a:outerShdw>
                </a:effectLst>
              </a:rPr>
              <a:t/>
            </a:r>
            <a:br>
              <a:rPr lang="sl-SI" b="1" i="1" dirty="0" smtClean="0">
                <a:solidFill>
                  <a:schemeClr val="tx1"/>
                </a:solidFill>
                <a:effectLst>
                  <a:outerShdw blurRad="38100" dist="38100" dir="2700000" algn="tl">
                    <a:srgbClr val="000000">
                      <a:alpha val="43137"/>
                    </a:srgbClr>
                  </a:outerShdw>
                </a:effectLst>
              </a:rPr>
            </a:br>
            <a:r>
              <a:rPr lang="sl-SI" b="1" i="1" dirty="0">
                <a:solidFill>
                  <a:schemeClr val="tx1"/>
                </a:solidFill>
                <a:effectLst>
                  <a:outerShdw blurRad="38100" dist="38100" dir="2700000" algn="tl">
                    <a:srgbClr val="000000">
                      <a:alpha val="43137"/>
                    </a:srgbClr>
                  </a:outerShdw>
                </a:effectLst>
              </a:rPr>
              <a:t/>
            </a:r>
            <a:br>
              <a:rPr lang="sl-SI" b="1" i="1" dirty="0">
                <a:solidFill>
                  <a:schemeClr val="tx1"/>
                </a:solidFill>
                <a:effectLst>
                  <a:outerShdw blurRad="38100" dist="38100" dir="2700000" algn="tl">
                    <a:srgbClr val="000000">
                      <a:alpha val="43137"/>
                    </a:srgbClr>
                  </a:outerShdw>
                </a:effectLst>
              </a:rPr>
            </a:br>
            <a:endParaRPr lang="sl-SI" dirty="0"/>
          </a:p>
        </p:txBody>
      </p:sp>
      <p:sp>
        <p:nvSpPr>
          <p:cNvPr id="3" name="Ograda vsebine 2"/>
          <p:cNvSpPr>
            <a:spLocks noGrp="1"/>
          </p:cNvSpPr>
          <p:nvPr>
            <p:ph idx="1"/>
          </p:nvPr>
        </p:nvSpPr>
        <p:spPr>
          <a:xfrm>
            <a:off x="457199" y="1600200"/>
            <a:ext cx="8422849" cy="4525963"/>
          </a:xfrm>
        </p:spPr>
        <p:txBody>
          <a:bodyPr/>
          <a:lstStyle/>
          <a:p>
            <a:pPr algn="ctr"/>
            <a:r>
              <a:rPr lang="sl-SI" sz="2800" b="1" dirty="0" smtClean="0">
                <a:solidFill>
                  <a:srgbClr val="FF0066"/>
                </a:solidFill>
                <a:effectLst>
                  <a:outerShdw blurRad="38100" dist="38100" dir="2700000" algn="tl">
                    <a:srgbClr val="000000">
                      <a:alpha val="43137"/>
                    </a:srgbClr>
                  </a:outerShdw>
                </a:effectLst>
              </a:rPr>
              <a:t>KJE IN KDAJ NAJDEM INFORMACIJE O OMEJITVAH VPISA ???</a:t>
            </a:r>
          </a:p>
          <a:p>
            <a:pPr marL="0" indent="0">
              <a:buNone/>
            </a:pPr>
            <a:endParaRPr lang="sl-SI" sz="1050" b="1" dirty="0" smtClean="0">
              <a:solidFill>
                <a:srgbClr val="002060"/>
              </a:solidFill>
              <a:effectLst>
                <a:outerShdw blurRad="38100" dist="38100" dir="2700000" algn="tl">
                  <a:srgbClr val="000000">
                    <a:alpha val="43137"/>
                  </a:srgbClr>
                </a:outerShdw>
              </a:effectLst>
            </a:endParaRPr>
          </a:p>
          <a:p>
            <a:r>
              <a:rPr lang="sl-SI" sz="2400" b="1" dirty="0" smtClean="0">
                <a:solidFill>
                  <a:srgbClr val="002060"/>
                </a:solidFill>
                <a:effectLst>
                  <a:outerShdw blurRad="38100" dist="38100" dir="2700000" algn="tl">
                    <a:srgbClr val="000000">
                      <a:alpha val="43137"/>
                    </a:srgbClr>
                  </a:outerShdw>
                </a:effectLst>
              </a:rPr>
              <a:t>V 1. PRIJAVNEM ROKU KONEC MESECA APRILA NA SPLETNIH STRANEH </a:t>
            </a:r>
            <a:r>
              <a:rPr lang="sl-SI" sz="2400" u="sng" dirty="0" err="1">
                <a:hlinkClick r:id="rId2"/>
              </a:rPr>
              <a:t>www.vpis.uni</a:t>
            </a:r>
            <a:r>
              <a:rPr lang="sl-SI" sz="2400" u="sng" dirty="0">
                <a:hlinkClick r:id="rId2"/>
              </a:rPr>
              <a:t>-</a:t>
            </a:r>
            <a:r>
              <a:rPr lang="sl-SI" sz="2400" u="sng" dirty="0" err="1">
                <a:hlinkClick r:id="rId2"/>
              </a:rPr>
              <a:t>lj.si</a:t>
            </a:r>
            <a:r>
              <a:rPr lang="sl-SI" sz="2400" dirty="0"/>
              <a:t>, </a:t>
            </a:r>
            <a:r>
              <a:rPr lang="sl-SI" sz="2400" u="sng" dirty="0" err="1">
                <a:hlinkClick r:id="rId3"/>
              </a:rPr>
              <a:t>www.vpis.uni</a:t>
            </a:r>
            <a:r>
              <a:rPr lang="sl-SI" sz="2400" u="sng" dirty="0">
                <a:hlinkClick r:id="rId3"/>
              </a:rPr>
              <a:t>-</a:t>
            </a:r>
            <a:r>
              <a:rPr lang="sl-SI" sz="2400" u="sng" dirty="0" err="1">
                <a:hlinkClick r:id="rId3"/>
              </a:rPr>
              <a:t>mb.si</a:t>
            </a:r>
            <a:r>
              <a:rPr lang="sl-SI" sz="2400" dirty="0"/>
              <a:t>, </a:t>
            </a:r>
            <a:r>
              <a:rPr lang="sl-SI" sz="2400" u="sng" dirty="0" err="1">
                <a:hlinkClick r:id="rId4"/>
              </a:rPr>
              <a:t>www.vpis.upr.si</a:t>
            </a:r>
            <a:r>
              <a:rPr lang="sl-SI" sz="2400" dirty="0"/>
              <a:t> ali </a:t>
            </a:r>
            <a:r>
              <a:rPr lang="sl-SI" sz="2400" u="sng" dirty="0" err="1">
                <a:hlinkClick r:id="rId5"/>
              </a:rPr>
              <a:t>www</a:t>
            </a:r>
            <a:r>
              <a:rPr lang="sl-SI" sz="2400" u="sng" dirty="0">
                <a:hlinkClick r:id="rId5"/>
              </a:rPr>
              <a:t>.</a:t>
            </a:r>
            <a:r>
              <a:rPr lang="sl-SI" sz="2400" u="sng" dirty="0" err="1">
                <a:hlinkClick r:id="rId5"/>
              </a:rPr>
              <a:t>ung</a:t>
            </a:r>
            <a:r>
              <a:rPr lang="sl-SI" sz="2400" u="sng" dirty="0">
                <a:hlinkClick r:id="rId5"/>
              </a:rPr>
              <a:t>.si</a:t>
            </a:r>
            <a:r>
              <a:rPr lang="sl-SI" sz="2400" dirty="0" smtClean="0"/>
              <a:t>.</a:t>
            </a:r>
          </a:p>
          <a:p>
            <a:endParaRPr lang="sl-SI" sz="2400" dirty="0"/>
          </a:p>
          <a:p>
            <a:r>
              <a:rPr lang="sl-SI" sz="2000" b="1" dirty="0">
                <a:solidFill>
                  <a:srgbClr val="002060"/>
                </a:solidFill>
                <a:effectLst>
                  <a:outerShdw blurRad="38100" dist="38100" dir="2700000" algn="tl">
                    <a:srgbClr val="000000">
                      <a:alpha val="43137"/>
                    </a:srgbClr>
                  </a:outerShdw>
                </a:effectLst>
              </a:rPr>
              <a:t>V 2</a:t>
            </a:r>
            <a:r>
              <a:rPr lang="sl-SI" sz="2000" b="1" dirty="0" smtClean="0">
                <a:solidFill>
                  <a:srgbClr val="002060"/>
                </a:solidFill>
                <a:effectLst>
                  <a:outerShdw blurRad="38100" dist="38100" dir="2700000" algn="tl">
                    <a:srgbClr val="000000">
                      <a:alpha val="43137"/>
                    </a:srgbClr>
                  </a:outerShdw>
                </a:effectLst>
              </a:rPr>
              <a:t>. </a:t>
            </a:r>
            <a:r>
              <a:rPr lang="sl-SI" sz="2000" b="1" dirty="0">
                <a:solidFill>
                  <a:srgbClr val="002060"/>
                </a:solidFill>
                <a:effectLst>
                  <a:outerShdw blurRad="38100" dist="38100" dir="2700000" algn="tl">
                    <a:srgbClr val="000000">
                      <a:alpha val="43137"/>
                    </a:srgbClr>
                  </a:outerShdw>
                </a:effectLst>
              </a:rPr>
              <a:t>PRIJAVNEM ROKU </a:t>
            </a:r>
            <a:r>
              <a:rPr lang="sl-SI" sz="2000" b="1" dirty="0" smtClean="0">
                <a:solidFill>
                  <a:srgbClr val="002060"/>
                </a:solidFill>
                <a:effectLst>
                  <a:outerShdw blurRad="38100" dist="38100" dir="2700000" algn="tl">
                    <a:srgbClr val="000000">
                      <a:alpha val="43137"/>
                    </a:srgbClr>
                  </a:outerShdw>
                </a:effectLst>
              </a:rPr>
              <a:t>V SEPTEMBRU NA </a:t>
            </a:r>
            <a:r>
              <a:rPr lang="sl-SI" sz="2000" b="1" dirty="0">
                <a:solidFill>
                  <a:srgbClr val="002060"/>
                </a:solidFill>
                <a:effectLst>
                  <a:outerShdw blurRad="38100" dist="38100" dir="2700000" algn="tl">
                    <a:srgbClr val="000000">
                      <a:alpha val="43137"/>
                    </a:srgbClr>
                  </a:outerShdw>
                </a:effectLst>
              </a:rPr>
              <a:t>SPLETNIH STRANEH </a:t>
            </a:r>
            <a:r>
              <a:rPr lang="sl-SI" sz="2000" u="sng" dirty="0" err="1">
                <a:hlinkClick r:id="rId2"/>
              </a:rPr>
              <a:t>www.vpis.uni</a:t>
            </a:r>
            <a:r>
              <a:rPr lang="sl-SI" sz="2000" u="sng" dirty="0">
                <a:hlinkClick r:id="rId2"/>
              </a:rPr>
              <a:t>-</a:t>
            </a:r>
            <a:r>
              <a:rPr lang="sl-SI" sz="2000" u="sng" dirty="0" err="1">
                <a:hlinkClick r:id="rId2"/>
              </a:rPr>
              <a:t>lj.si</a:t>
            </a:r>
            <a:r>
              <a:rPr lang="sl-SI" sz="2000" dirty="0"/>
              <a:t>, </a:t>
            </a:r>
            <a:r>
              <a:rPr lang="sl-SI" sz="2000" u="sng" dirty="0" err="1">
                <a:hlinkClick r:id="rId3"/>
              </a:rPr>
              <a:t>www.vpis.uni</a:t>
            </a:r>
            <a:r>
              <a:rPr lang="sl-SI" sz="2000" u="sng" dirty="0">
                <a:hlinkClick r:id="rId3"/>
              </a:rPr>
              <a:t>-</a:t>
            </a:r>
            <a:r>
              <a:rPr lang="sl-SI" sz="2000" u="sng" dirty="0" err="1">
                <a:hlinkClick r:id="rId3"/>
              </a:rPr>
              <a:t>mb.si</a:t>
            </a:r>
            <a:r>
              <a:rPr lang="sl-SI" sz="2000" dirty="0"/>
              <a:t>, </a:t>
            </a:r>
            <a:r>
              <a:rPr lang="sl-SI" sz="2000" u="sng" dirty="0" err="1">
                <a:hlinkClick r:id="rId4"/>
              </a:rPr>
              <a:t>www.vpis.upr.si</a:t>
            </a:r>
            <a:r>
              <a:rPr lang="sl-SI" sz="2000" dirty="0"/>
              <a:t> ali </a:t>
            </a:r>
            <a:r>
              <a:rPr lang="sl-SI" sz="2000" u="sng" dirty="0" err="1">
                <a:hlinkClick r:id="rId5"/>
              </a:rPr>
              <a:t>www</a:t>
            </a:r>
            <a:r>
              <a:rPr lang="sl-SI" sz="2000" u="sng" dirty="0">
                <a:hlinkClick r:id="rId5"/>
              </a:rPr>
              <a:t>.</a:t>
            </a:r>
            <a:r>
              <a:rPr lang="sl-SI" sz="2000" u="sng" dirty="0" err="1">
                <a:hlinkClick r:id="rId5"/>
              </a:rPr>
              <a:t>ung</a:t>
            </a:r>
            <a:r>
              <a:rPr lang="sl-SI" sz="2000" u="sng" dirty="0">
                <a:hlinkClick r:id="rId5"/>
              </a:rPr>
              <a:t>.si</a:t>
            </a:r>
            <a:r>
              <a:rPr lang="sl-SI" sz="2000" dirty="0"/>
              <a:t>.</a:t>
            </a:r>
          </a:p>
          <a:p>
            <a:endParaRPr lang="sl-SI" sz="2000" b="1" dirty="0">
              <a:solidFill>
                <a:srgbClr val="002060"/>
              </a:solidFill>
              <a:effectLst>
                <a:outerShdw blurRad="38100" dist="38100" dir="2700000" algn="tl">
                  <a:srgbClr val="000000">
                    <a:alpha val="43137"/>
                  </a:srgbClr>
                </a:outerShdw>
              </a:effectLst>
            </a:endParaRPr>
          </a:p>
        </p:txBody>
      </p:sp>
      <p:sp>
        <p:nvSpPr>
          <p:cNvPr id="4" name="Pravokotnik 3"/>
          <p:cNvSpPr/>
          <p:nvPr/>
        </p:nvSpPr>
        <p:spPr>
          <a:xfrm>
            <a:off x="782320" y="650855"/>
            <a:ext cx="4572000" cy="1569660"/>
          </a:xfrm>
          <a:prstGeom prst="rect">
            <a:avLst/>
          </a:prstGeom>
        </p:spPr>
        <p:txBody>
          <a:bodyPr>
            <a:spAutoFit/>
          </a:bodyPr>
          <a:lstStyle/>
          <a:p>
            <a:r>
              <a:rPr lang="sl-SI" sz="3200" b="1" i="1" dirty="0">
                <a:solidFill>
                  <a:srgbClr val="002060"/>
                </a:solidFill>
                <a:effectLst>
                  <a:outerShdw blurRad="38100" dist="38100" dir="2700000" algn="tl">
                    <a:srgbClr val="000000">
                      <a:alpha val="43137"/>
                    </a:srgbClr>
                  </a:outerShdw>
                </a:effectLst>
                <a:latin typeface="+mj-lt"/>
              </a:rPr>
              <a:t>OMEJITEV VPISA</a:t>
            </a:r>
            <a:r>
              <a:rPr lang="sl-SI" sz="3200" b="1" i="1" dirty="0">
                <a:latin typeface="+mj-lt"/>
              </a:rPr>
              <a:t/>
            </a:r>
            <a:br>
              <a:rPr lang="sl-SI" sz="3200" b="1" i="1" dirty="0">
                <a:latin typeface="+mj-lt"/>
              </a:rPr>
            </a:br>
            <a:r>
              <a:rPr lang="sl-SI" sz="3200" dirty="0">
                <a:latin typeface="+mj-lt"/>
              </a:rPr>
              <a:t/>
            </a:r>
            <a:br>
              <a:rPr lang="sl-SI" sz="3200" dirty="0">
                <a:latin typeface="+mj-lt"/>
              </a:rPr>
            </a:br>
            <a:endParaRPr lang="sl-SI" sz="3200" dirty="0">
              <a:latin typeface="+mj-lt"/>
            </a:endParaRPr>
          </a:p>
        </p:txBody>
      </p:sp>
    </p:spTree>
    <p:extLst>
      <p:ext uri="{BB962C8B-B14F-4D97-AF65-F5344CB8AC3E}">
        <p14:creationId xmlns:p14="http://schemas.microsoft.com/office/powerpoint/2010/main" val="419969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730" y="438384"/>
            <a:ext cx="7744910" cy="1143000"/>
          </a:xfrm>
        </p:spPr>
        <p:txBody>
          <a:bodyPr>
            <a:normAutofit fontScale="90000"/>
          </a:bodyPr>
          <a:lstStyle/>
          <a:p>
            <a:r>
              <a:rPr lang="sl-SI" sz="3200" b="1" i="1" dirty="0" smtClean="0">
                <a:solidFill>
                  <a:srgbClr val="002060"/>
                </a:solidFill>
                <a:effectLst>
                  <a:outerShdw blurRad="38100" dist="38100" dir="2700000" algn="tl">
                    <a:srgbClr val="000000">
                      <a:alpha val="43137"/>
                    </a:srgbClr>
                  </a:outerShdw>
                </a:effectLst>
              </a:rPr>
              <a:t/>
            </a:r>
            <a:br>
              <a:rPr lang="sl-SI" sz="3200" b="1" i="1" dirty="0" smtClean="0">
                <a:solidFill>
                  <a:srgbClr val="002060"/>
                </a:solidFill>
                <a:effectLst>
                  <a:outerShdw blurRad="38100" dist="38100" dir="2700000" algn="tl">
                    <a:srgbClr val="000000">
                      <a:alpha val="43137"/>
                    </a:srgbClr>
                  </a:outerShdw>
                </a:effectLst>
              </a:rPr>
            </a:br>
            <a:r>
              <a:rPr lang="sl-SI" sz="3600" b="1" i="1" dirty="0" smtClean="0">
                <a:solidFill>
                  <a:srgbClr val="002060"/>
                </a:solidFill>
                <a:effectLst>
                  <a:outerShdw blurRad="38100" dist="38100" dir="2700000" algn="tl">
                    <a:srgbClr val="000000">
                      <a:alpha val="43137"/>
                    </a:srgbClr>
                  </a:outerShdw>
                </a:effectLst>
              </a:rPr>
              <a:t>OMEJENI </a:t>
            </a:r>
            <a:r>
              <a:rPr lang="sl-SI" sz="3600" b="1" i="1" dirty="0">
                <a:solidFill>
                  <a:srgbClr val="002060"/>
                </a:solidFill>
                <a:effectLst>
                  <a:outerShdw blurRad="38100" dist="38100" dir="2700000" algn="tl">
                    <a:srgbClr val="000000">
                      <a:alpha val="43137"/>
                    </a:srgbClr>
                  </a:outerShdw>
                </a:effectLst>
              </a:rPr>
              <a:t>– NEOMEJENI ŠTUDIJSKI PROGRAMI</a:t>
            </a:r>
            <a:endParaRPr lang="sl-SI" sz="3600" i="1" dirty="0">
              <a:solidFill>
                <a:srgbClr val="002060"/>
              </a:solidFill>
            </a:endParaRPr>
          </a:p>
        </p:txBody>
      </p:sp>
      <p:sp>
        <p:nvSpPr>
          <p:cNvPr id="3" name="Ograda vsebine 2"/>
          <p:cNvSpPr>
            <a:spLocks noGrp="1"/>
          </p:cNvSpPr>
          <p:nvPr>
            <p:ph idx="1"/>
          </p:nvPr>
        </p:nvSpPr>
        <p:spPr>
          <a:xfrm>
            <a:off x="426720" y="2108200"/>
            <a:ext cx="8479410" cy="4525963"/>
          </a:xfrm>
        </p:spPr>
        <p:txBody>
          <a:bodyPr/>
          <a:lstStyle/>
          <a:p>
            <a:r>
              <a:rPr lang="sl-SI" sz="2400" b="1" dirty="0" smtClean="0">
                <a:solidFill>
                  <a:srgbClr val="002060"/>
                </a:solidFill>
                <a:latin typeface="Trebuchet MS"/>
                <a:ea typeface="Calibri"/>
                <a:cs typeface="Times New Roman"/>
              </a:rPr>
              <a:t>ČE KANDIDAT KOT PRVO ŽELJO NAVEDE ŠTUDIJSKI PROGRAM </a:t>
            </a:r>
            <a:r>
              <a:rPr lang="sl-SI" sz="2400" b="1" dirty="0" smtClean="0">
                <a:solidFill>
                  <a:srgbClr val="FF0066"/>
                </a:solidFill>
                <a:latin typeface="Trebuchet MS"/>
                <a:ea typeface="Calibri"/>
                <a:cs typeface="Times New Roman"/>
              </a:rPr>
              <a:t>BREZ OMEJITVE VPISA</a:t>
            </a:r>
            <a:r>
              <a:rPr lang="sl-SI" sz="2400" b="1" dirty="0" smtClean="0">
                <a:solidFill>
                  <a:srgbClr val="002060"/>
                </a:solidFill>
                <a:latin typeface="Trebuchet MS"/>
                <a:ea typeface="Calibri"/>
                <a:cs typeface="Times New Roman"/>
              </a:rPr>
              <a:t>, JE NANJ SPREJET, ČE IZPOLNI SPLOŠNE VPISNE POGOJE</a:t>
            </a:r>
          </a:p>
          <a:p>
            <a:endParaRPr lang="sl-SI" sz="2400" b="1" dirty="0">
              <a:solidFill>
                <a:srgbClr val="002060"/>
              </a:solidFill>
              <a:latin typeface="Trebuchet MS"/>
              <a:ea typeface="Calibri"/>
              <a:cs typeface="Times New Roman"/>
            </a:endParaRPr>
          </a:p>
          <a:p>
            <a:r>
              <a:rPr lang="sl-SI" sz="2400" b="1" dirty="0" smtClean="0">
                <a:solidFill>
                  <a:srgbClr val="002060"/>
                </a:solidFill>
              </a:rPr>
              <a:t>PREDNOST PRI RAZVRŠČANJU NA ŠTUDIJSKI PROGRAM BREZ OMEJITVE VPISA IMAJO KANDIDATI, KI SO TA PROGRAM NAVEDLI KOT PRVO ŽELJO</a:t>
            </a:r>
            <a:endParaRPr lang="sl-SI" sz="2400" b="1" dirty="0" smtClean="0">
              <a:solidFill>
                <a:srgbClr val="002060"/>
              </a:solidFill>
              <a:latin typeface="Calibri"/>
              <a:ea typeface="Calibri"/>
              <a:cs typeface="Times New Roman"/>
            </a:endParaRPr>
          </a:p>
          <a:p>
            <a:endParaRPr lang="sl-SI" dirty="0"/>
          </a:p>
        </p:txBody>
      </p:sp>
    </p:spTree>
    <p:extLst>
      <p:ext uri="{BB962C8B-B14F-4D97-AF65-F5344CB8AC3E}">
        <p14:creationId xmlns:p14="http://schemas.microsoft.com/office/powerpoint/2010/main" val="3790528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51468" y="434893"/>
            <a:ext cx="8229600" cy="1143000"/>
          </a:xfrm>
        </p:spPr>
        <p:txBody>
          <a:bodyPr/>
          <a:lstStyle/>
          <a:p>
            <a:r>
              <a:rPr lang="sl-SI" sz="3200" b="1" i="1" dirty="0">
                <a:solidFill>
                  <a:srgbClr val="002060"/>
                </a:solidFill>
                <a:effectLst>
                  <a:outerShdw blurRad="38100" dist="38100" dir="2700000" algn="tl">
                    <a:srgbClr val="000000">
                      <a:alpha val="43137"/>
                    </a:srgbClr>
                  </a:outerShdw>
                </a:effectLst>
              </a:rPr>
              <a:t>OMEJENI – NEOMEJENI ŠTUDIJSKI PROGRAMI</a:t>
            </a:r>
            <a:endParaRPr lang="sl-SI" sz="3200" i="1" dirty="0">
              <a:solidFill>
                <a:srgbClr val="002060"/>
              </a:solidFill>
            </a:endParaRPr>
          </a:p>
        </p:txBody>
      </p:sp>
      <p:sp>
        <p:nvSpPr>
          <p:cNvPr id="3" name="Ograda vsebine 2"/>
          <p:cNvSpPr>
            <a:spLocks noGrp="1"/>
          </p:cNvSpPr>
          <p:nvPr>
            <p:ph idx="1"/>
          </p:nvPr>
        </p:nvSpPr>
        <p:spPr>
          <a:xfrm>
            <a:off x="1043492" y="1788160"/>
            <a:ext cx="6777317" cy="4044469"/>
          </a:xfrm>
        </p:spPr>
        <p:txBody>
          <a:bodyPr>
            <a:normAutofit fontScale="92500" lnSpcReduction="10000"/>
          </a:bodyPr>
          <a:lstStyle/>
          <a:p>
            <a:r>
              <a:rPr lang="sl-SI" sz="2400" b="1" dirty="0">
                <a:solidFill>
                  <a:srgbClr val="002060"/>
                </a:solidFill>
                <a:ea typeface="Calibri"/>
                <a:cs typeface="Times New Roman"/>
              </a:rPr>
              <a:t>ČE KANDIDAT KOT PRVO ŽELJO NAVEDE ŠTUDIJSKI PROGRAM Z OMEJITVIJO VPISA, KOT DRUGO ŠTUDIJSKO ŽELJO PA ŠTUDIJSKI PROGRAM BREZ OMEJITVE VPISA, IN ZA ŠTUDIJSKI PROGRAM Z OMEJITVIJO VPISA NE DOSEŽE ZADOSTNEGA ŠTEVILA TOČK (MINIMUMA TOČK), JE NA DRUGO ŽELJO UVRŠČEN, ČE OSTANEJO ŠE PROSTA VPISNA MESTA NA TEM PROGRAMU PO TEM, KO SO SE NA TA PROGRAM NAJPREJ RAZVRSTILI KANDIDATI, KI SO TA PROGRAM NAVEDLI KOT PRVO ŽELJO.</a:t>
            </a:r>
          </a:p>
          <a:p>
            <a:endParaRPr lang="sl-SI" dirty="0"/>
          </a:p>
        </p:txBody>
      </p:sp>
    </p:spTree>
    <p:extLst>
      <p:ext uri="{BB962C8B-B14F-4D97-AF65-F5344CB8AC3E}">
        <p14:creationId xmlns:p14="http://schemas.microsoft.com/office/powerpoint/2010/main" val="38310502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1027664"/>
            <a:ext cx="7024744" cy="2403433"/>
          </a:xfrm>
        </p:spPr>
        <p:txBody>
          <a:bodyPr>
            <a:noAutofit/>
          </a:bodyPr>
          <a:lstStyle/>
          <a:p>
            <a:pPr algn="ctr"/>
            <a:r>
              <a:rPr lang="sl-SI" sz="8000" dirty="0" smtClean="0"/>
              <a:t>PRIMERI !</a:t>
            </a:r>
            <a:endParaRPr lang="sl-SI" sz="8000" dirty="0"/>
          </a:p>
        </p:txBody>
      </p:sp>
      <p:sp>
        <p:nvSpPr>
          <p:cNvPr id="3" name="Ograda vsebine 2"/>
          <p:cNvSpPr>
            <a:spLocks noGrp="1"/>
          </p:cNvSpPr>
          <p:nvPr>
            <p:ph idx="1"/>
          </p:nvPr>
        </p:nvSpPr>
        <p:spPr>
          <a:xfrm>
            <a:off x="1026714" y="2600489"/>
            <a:ext cx="6777317" cy="1627563"/>
          </a:xfrm>
        </p:spPr>
        <p:txBody>
          <a:bodyPr/>
          <a:lstStyle/>
          <a:p>
            <a:endParaRPr lang="sl-SI" dirty="0"/>
          </a:p>
        </p:txBody>
      </p:sp>
    </p:spTree>
    <p:extLst>
      <p:ext uri="{BB962C8B-B14F-4D97-AF65-F5344CB8AC3E}">
        <p14:creationId xmlns:p14="http://schemas.microsoft.com/office/powerpoint/2010/main" val="18684015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91850" y="103006"/>
            <a:ext cx="8229600" cy="792088"/>
          </a:xfrm>
        </p:spPr>
        <p:txBody>
          <a:bodyPr/>
          <a:lstStyle/>
          <a:p>
            <a:r>
              <a:rPr lang="sl-SI" sz="3200" b="1" i="1" dirty="0">
                <a:solidFill>
                  <a:srgbClr val="002060"/>
                </a:solidFill>
                <a:effectLst>
                  <a:outerShdw blurRad="38100" dist="38100" dir="2700000" algn="tl">
                    <a:srgbClr val="000000">
                      <a:alpha val="43137"/>
                    </a:srgbClr>
                  </a:outerShdw>
                </a:effectLst>
              </a:rPr>
              <a:t>KAKO IZPOLNIM </a:t>
            </a:r>
            <a:r>
              <a:rPr lang="sl-SI" sz="3200" b="1" i="1" dirty="0" smtClean="0">
                <a:solidFill>
                  <a:srgbClr val="002060"/>
                </a:solidFill>
                <a:effectLst>
                  <a:outerShdw blurRad="38100" dist="38100" dir="2700000" algn="tl">
                    <a:srgbClr val="000000">
                      <a:alpha val="43137"/>
                    </a:srgbClr>
                  </a:outerShdw>
                </a:effectLst>
              </a:rPr>
              <a:t>PRIJAVO ???</a:t>
            </a:r>
            <a:endParaRPr lang="sl-SI" sz="3200" i="1" dirty="0">
              <a:solidFill>
                <a:srgbClr val="002060"/>
              </a:solidFill>
              <a:effectLst>
                <a:outerShdw blurRad="38100" dist="38100" dir="2700000" algn="tl">
                  <a:srgbClr val="000000">
                    <a:alpha val="43137"/>
                  </a:srgbClr>
                </a:outerShdw>
              </a:effectLst>
            </a:endParaRPr>
          </a:p>
        </p:txBody>
      </p:sp>
      <p:sp>
        <p:nvSpPr>
          <p:cNvPr id="6" name="PoljeZBesedilom 5"/>
          <p:cNvSpPr txBox="1"/>
          <p:nvPr/>
        </p:nvSpPr>
        <p:spPr>
          <a:xfrm>
            <a:off x="284333" y="961530"/>
            <a:ext cx="2790443" cy="1200329"/>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IGOR B</a:t>
            </a:r>
            <a:r>
              <a:rPr lang="sl-SI" b="1" dirty="0" smtClean="0">
                <a:solidFill>
                  <a:srgbClr val="002060"/>
                </a:solidFill>
              </a:rPr>
              <a:t>.</a:t>
            </a:r>
          </a:p>
          <a:p>
            <a:r>
              <a:rPr lang="sl-SI" sz="1600" dirty="0" smtClean="0">
                <a:solidFill>
                  <a:srgbClr val="002060"/>
                </a:solidFill>
              </a:rPr>
              <a:t>3. letnik = 2</a:t>
            </a:r>
          </a:p>
          <a:p>
            <a:r>
              <a:rPr lang="sl-SI" sz="1600" dirty="0" smtClean="0">
                <a:solidFill>
                  <a:srgbClr val="002060"/>
                </a:solidFill>
              </a:rPr>
              <a:t>4. letnik = 2</a:t>
            </a:r>
          </a:p>
          <a:p>
            <a:r>
              <a:rPr lang="sl-SI" sz="1600" dirty="0" smtClean="0">
                <a:solidFill>
                  <a:srgbClr val="002060"/>
                </a:solidFill>
              </a:rPr>
              <a:t>Matura = 10 točk </a:t>
            </a:r>
            <a:r>
              <a:rPr lang="sl-SI" sz="1600" dirty="0" smtClean="0">
                <a:solidFill>
                  <a:srgbClr val="FF0066"/>
                </a:solidFill>
              </a:rPr>
              <a:t>=&gt; 40točk</a:t>
            </a:r>
          </a:p>
        </p:txBody>
      </p:sp>
      <p:sp>
        <p:nvSpPr>
          <p:cNvPr id="7" name="PoljeZBesedilom 6"/>
          <p:cNvSpPr txBox="1"/>
          <p:nvPr/>
        </p:nvSpPr>
        <p:spPr>
          <a:xfrm>
            <a:off x="5062195" y="970958"/>
            <a:ext cx="2667784" cy="1200329"/>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PETRA K</a:t>
            </a:r>
            <a:r>
              <a:rPr lang="sl-SI" b="1" dirty="0" smtClean="0">
                <a:solidFill>
                  <a:srgbClr val="002060"/>
                </a:solidFill>
              </a:rPr>
              <a:t>.</a:t>
            </a:r>
          </a:p>
          <a:p>
            <a:r>
              <a:rPr lang="sl-SI" sz="1600" dirty="0" smtClean="0">
                <a:solidFill>
                  <a:srgbClr val="002060"/>
                </a:solidFill>
              </a:rPr>
              <a:t>3. letnik = 3</a:t>
            </a:r>
          </a:p>
          <a:p>
            <a:r>
              <a:rPr lang="sl-SI" sz="1600" dirty="0" smtClean="0">
                <a:solidFill>
                  <a:srgbClr val="002060"/>
                </a:solidFill>
              </a:rPr>
              <a:t>4. letnik = 4</a:t>
            </a:r>
          </a:p>
          <a:p>
            <a:r>
              <a:rPr lang="sl-SI" sz="1600" dirty="0" smtClean="0">
                <a:solidFill>
                  <a:srgbClr val="002060"/>
                </a:solidFill>
              </a:rPr>
              <a:t>Matura = 20 točk </a:t>
            </a:r>
            <a:r>
              <a:rPr lang="sl-SI" sz="1600" dirty="0" smtClean="0">
                <a:solidFill>
                  <a:srgbClr val="FF0066"/>
                </a:solidFill>
              </a:rPr>
              <a:t>=&gt; 76točk</a:t>
            </a:r>
          </a:p>
        </p:txBody>
      </p:sp>
      <p:sp>
        <p:nvSpPr>
          <p:cNvPr id="11" name="Dokument 10"/>
          <p:cNvSpPr/>
          <p:nvPr/>
        </p:nvSpPr>
        <p:spPr>
          <a:xfrm>
            <a:off x="284333" y="2340991"/>
            <a:ext cx="3891741" cy="1288330"/>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Logistika </a:t>
            </a:r>
            <a:r>
              <a:rPr lang="sl-SI" dirty="0" err="1" smtClean="0">
                <a:solidFill>
                  <a:srgbClr val="FFC000"/>
                </a:solidFill>
              </a:rPr>
              <a:t>sist</a:t>
            </a:r>
            <a:r>
              <a:rPr lang="sl-SI" dirty="0" smtClean="0">
                <a:solidFill>
                  <a:srgbClr val="FFC000"/>
                </a:solidFill>
              </a:rPr>
              <a:t>. </a:t>
            </a:r>
            <a:r>
              <a:rPr lang="sl-SI" dirty="0" err="1" smtClean="0">
                <a:solidFill>
                  <a:srgbClr val="FFC000"/>
                </a:solidFill>
              </a:rPr>
              <a:t>UN</a:t>
            </a:r>
            <a:r>
              <a:rPr lang="sl-SI" dirty="0" smtClean="0">
                <a:solidFill>
                  <a:srgbClr val="FFC000"/>
                </a:solidFill>
              </a:rPr>
              <a:t> – </a:t>
            </a:r>
            <a:r>
              <a:rPr lang="sl-SI" dirty="0" err="1" smtClean="0">
                <a:solidFill>
                  <a:srgbClr val="FFC000"/>
                </a:solidFill>
              </a:rPr>
              <a:t>UMB</a:t>
            </a:r>
            <a:r>
              <a:rPr lang="sl-SI" dirty="0" smtClean="0">
                <a:solidFill>
                  <a:srgbClr val="FFC000"/>
                </a:solidFill>
              </a:rPr>
              <a:t> (100 mest)</a:t>
            </a:r>
          </a:p>
          <a:p>
            <a:pPr algn="ctr"/>
            <a:r>
              <a:rPr lang="sl-SI" dirty="0" smtClean="0">
                <a:solidFill>
                  <a:srgbClr val="FFC000"/>
                </a:solidFill>
              </a:rPr>
              <a:t>(NEOMEJEN, 95 sprejetih)</a:t>
            </a:r>
            <a:endParaRPr lang="sl-SI" dirty="0"/>
          </a:p>
        </p:txBody>
      </p:sp>
      <p:sp>
        <p:nvSpPr>
          <p:cNvPr id="12" name="Dokument 11"/>
          <p:cNvSpPr/>
          <p:nvPr/>
        </p:nvSpPr>
        <p:spPr>
          <a:xfrm>
            <a:off x="4700830" y="2312710"/>
            <a:ext cx="4094378"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Medicina </a:t>
            </a:r>
            <a:r>
              <a:rPr lang="sl-SI" dirty="0" err="1" smtClean="0">
                <a:solidFill>
                  <a:srgbClr val="FFC000"/>
                </a:solidFill>
              </a:rPr>
              <a:t>UN</a:t>
            </a:r>
            <a:r>
              <a:rPr lang="sl-SI" dirty="0" smtClean="0">
                <a:solidFill>
                  <a:srgbClr val="FFC000"/>
                </a:solidFill>
              </a:rPr>
              <a:t> - ULJ (96 mest)</a:t>
            </a:r>
            <a:r>
              <a:rPr lang="sl-SI" dirty="0" smtClean="0"/>
              <a:t>	</a:t>
            </a:r>
          </a:p>
          <a:p>
            <a:pPr algn="ctr"/>
            <a:r>
              <a:rPr lang="sl-SI" dirty="0" smtClean="0">
                <a:solidFill>
                  <a:srgbClr val="FFC000"/>
                </a:solidFill>
              </a:rPr>
              <a:t>(OMEJEN min 83 točk,)</a:t>
            </a:r>
            <a:endParaRPr lang="sl-SI" dirty="0">
              <a:solidFill>
                <a:srgbClr val="FFC000"/>
              </a:solidFill>
            </a:endParaRPr>
          </a:p>
        </p:txBody>
      </p:sp>
      <p:sp>
        <p:nvSpPr>
          <p:cNvPr id="13" name="Dokument 12"/>
          <p:cNvSpPr/>
          <p:nvPr/>
        </p:nvSpPr>
        <p:spPr>
          <a:xfrm>
            <a:off x="4700830" y="3734586"/>
            <a:ext cx="4094378"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algn="ctr"/>
            <a:r>
              <a:rPr lang="sl-SI" dirty="0" smtClean="0">
                <a:solidFill>
                  <a:srgbClr val="FFC000"/>
                </a:solidFill>
              </a:rPr>
              <a:t>2. ŽELJA</a:t>
            </a:r>
          </a:p>
          <a:p>
            <a:pPr algn="ctr"/>
            <a:r>
              <a:rPr lang="sl-SI" dirty="0" smtClean="0">
                <a:solidFill>
                  <a:srgbClr val="FFC000"/>
                </a:solidFill>
              </a:rPr>
              <a:t>Logistika sistemov </a:t>
            </a:r>
            <a:r>
              <a:rPr lang="sl-SI" dirty="0" err="1" smtClean="0">
                <a:solidFill>
                  <a:srgbClr val="FFC000"/>
                </a:solidFill>
              </a:rPr>
              <a:t>UN</a:t>
            </a:r>
            <a:r>
              <a:rPr lang="sl-SI" dirty="0">
                <a:solidFill>
                  <a:srgbClr val="FFC000"/>
                </a:solidFill>
              </a:rPr>
              <a:t> </a:t>
            </a:r>
            <a:r>
              <a:rPr lang="sl-SI" dirty="0" smtClean="0">
                <a:solidFill>
                  <a:srgbClr val="FFC000"/>
                </a:solidFill>
              </a:rPr>
              <a:t>(5 mest)</a:t>
            </a:r>
          </a:p>
          <a:p>
            <a:pPr algn="ctr"/>
            <a:r>
              <a:rPr lang="sl-SI" dirty="0" smtClean="0">
                <a:solidFill>
                  <a:srgbClr val="FFC000"/>
                </a:solidFill>
              </a:rPr>
              <a:t>(OMEJEN z 2. in 3. željo, min 79 )	</a:t>
            </a:r>
            <a:endParaRPr lang="sl-SI" dirty="0">
              <a:solidFill>
                <a:srgbClr val="FFC000"/>
              </a:solidFill>
            </a:endParaRPr>
          </a:p>
        </p:txBody>
      </p:sp>
      <p:sp>
        <p:nvSpPr>
          <p:cNvPr id="14" name="Dokument 13"/>
          <p:cNvSpPr/>
          <p:nvPr/>
        </p:nvSpPr>
        <p:spPr>
          <a:xfrm>
            <a:off x="4700829" y="5195740"/>
            <a:ext cx="4094379"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algn="ctr"/>
            <a:r>
              <a:rPr lang="sl-SI" dirty="0" smtClean="0">
                <a:solidFill>
                  <a:srgbClr val="FFC000"/>
                </a:solidFill>
              </a:rPr>
              <a:t>3. ŽELJA</a:t>
            </a:r>
          </a:p>
          <a:p>
            <a:pPr algn="ctr"/>
            <a:r>
              <a:rPr lang="sl-SI" dirty="0" smtClean="0">
                <a:solidFill>
                  <a:srgbClr val="FFC000"/>
                </a:solidFill>
              </a:rPr>
              <a:t>ZDRAV. NEGA </a:t>
            </a:r>
            <a:r>
              <a:rPr lang="sl-SI" dirty="0" err="1" smtClean="0">
                <a:solidFill>
                  <a:srgbClr val="FFC000"/>
                </a:solidFill>
              </a:rPr>
              <a:t>VS</a:t>
            </a:r>
            <a:r>
              <a:rPr lang="sl-SI" dirty="0" smtClean="0">
                <a:solidFill>
                  <a:srgbClr val="FFC000"/>
                </a:solidFill>
              </a:rPr>
              <a:t> </a:t>
            </a:r>
            <a:r>
              <a:rPr lang="sl-SI" dirty="0" err="1" smtClean="0">
                <a:solidFill>
                  <a:srgbClr val="FFC000"/>
                </a:solidFill>
              </a:rPr>
              <a:t>UNP</a:t>
            </a:r>
            <a:r>
              <a:rPr lang="sl-SI" dirty="0" smtClean="0">
                <a:solidFill>
                  <a:srgbClr val="FFC000"/>
                </a:solidFill>
              </a:rPr>
              <a:t>(60 mest)</a:t>
            </a:r>
          </a:p>
          <a:p>
            <a:pPr algn="ctr"/>
            <a:r>
              <a:rPr lang="sl-SI" dirty="0" smtClean="0">
                <a:solidFill>
                  <a:srgbClr val="FFC000"/>
                </a:solidFill>
              </a:rPr>
              <a:t>(OMEJEN; min 69 točk)</a:t>
            </a:r>
            <a:endParaRPr lang="sl-SI" dirty="0"/>
          </a:p>
        </p:txBody>
      </p:sp>
      <p:sp>
        <p:nvSpPr>
          <p:cNvPr id="21" name="Puščica dol 20"/>
          <p:cNvSpPr/>
          <p:nvPr/>
        </p:nvSpPr>
        <p:spPr>
          <a:xfrm>
            <a:off x="8129046" y="4826524"/>
            <a:ext cx="277266" cy="235670"/>
          </a:xfrm>
          <a:prstGeom prst="down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2" name="Zlomljena puščica 21"/>
          <p:cNvSpPr/>
          <p:nvPr/>
        </p:nvSpPr>
        <p:spPr>
          <a:xfrm rot="5400000">
            <a:off x="7824963" y="1280483"/>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3" name="Zlomljena puščica 22"/>
          <p:cNvSpPr/>
          <p:nvPr/>
        </p:nvSpPr>
        <p:spPr>
          <a:xfrm rot="5400000">
            <a:off x="3250684" y="1280484"/>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4" name="Puščica dol 23"/>
          <p:cNvSpPr/>
          <p:nvPr/>
        </p:nvSpPr>
        <p:spPr>
          <a:xfrm>
            <a:off x="8250809" y="3337090"/>
            <a:ext cx="311007" cy="311086"/>
          </a:xfrm>
          <a:prstGeom prst="down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7" name="Elipsa 26"/>
          <p:cNvSpPr/>
          <p:nvPr/>
        </p:nvSpPr>
        <p:spPr>
          <a:xfrm>
            <a:off x="152400" y="2273458"/>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9" name="Elipsa 28"/>
          <p:cNvSpPr/>
          <p:nvPr/>
        </p:nvSpPr>
        <p:spPr>
          <a:xfrm>
            <a:off x="4658412" y="5062194"/>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35" name="Ukrivljen povezovalnik 34"/>
          <p:cNvCxnSpPr/>
          <p:nvPr/>
        </p:nvCxnSpPr>
        <p:spPr>
          <a:xfrm>
            <a:off x="3249969" y="3102206"/>
            <a:ext cx="4229382" cy="1216842"/>
          </a:xfrm>
          <a:prstGeom prst="curvedConnector3">
            <a:avLst>
              <a:gd name="adj1" fmla="val 33283"/>
            </a:avLst>
          </a:prstGeom>
          <a:ln w="47625">
            <a:solidFill>
              <a:srgbClr val="FF0066"/>
            </a:solidFill>
            <a:tailEnd type="stealth"/>
          </a:ln>
        </p:spPr>
        <p:style>
          <a:lnRef idx="1">
            <a:schemeClr val="accent1"/>
          </a:lnRef>
          <a:fillRef idx="0">
            <a:schemeClr val="accent1"/>
          </a:fillRef>
          <a:effectRef idx="0">
            <a:schemeClr val="accent1"/>
          </a:effectRef>
          <a:fontRef idx="minor">
            <a:schemeClr val="tx1"/>
          </a:fontRef>
        </p:style>
      </p:cxnSp>
      <p:cxnSp>
        <p:nvCxnSpPr>
          <p:cNvPr id="42" name="Raven povezovalnik 41"/>
          <p:cNvCxnSpPr/>
          <p:nvPr/>
        </p:nvCxnSpPr>
        <p:spPr>
          <a:xfrm flipH="1">
            <a:off x="4553146" y="2161859"/>
            <a:ext cx="4166648" cy="3183139"/>
          </a:xfrm>
          <a:prstGeom prst="line">
            <a:avLst/>
          </a:prstGeom>
          <a:ln w="1270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44" name="Raven povezovalnik 43"/>
          <p:cNvCxnSpPr/>
          <p:nvPr/>
        </p:nvCxnSpPr>
        <p:spPr>
          <a:xfrm>
            <a:off x="4854804" y="2273458"/>
            <a:ext cx="4053526" cy="3071540"/>
          </a:xfrm>
          <a:prstGeom prst="line">
            <a:avLst/>
          </a:prstGeom>
          <a:ln w="127000">
            <a:solidFill>
              <a:srgbClr val="FF00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945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barn(inVertical)">
                                      <p:cBhvr>
                                        <p:cTn id="10" dur="5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arn(inVertical)">
                                      <p:cBhvr>
                                        <p:cTn id="21" dur="500"/>
                                        <p:tgtEl>
                                          <p:spTgt spid="22"/>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barn(inVertical)">
                                      <p:cBhvr>
                                        <p:cTn id="24" dur="500"/>
                                        <p:tgtEl>
                                          <p:spTgt spid="24"/>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barn(inVertical)">
                                      <p:cBhvr>
                                        <p:cTn id="33" dur="500"/>
                                        <p:tgtEl>
                                          <p:spTgt spid="21"/>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arn(inVertical)">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barn(inVertical)">
                                      <p:cBhvr>
                                        <p:cTn id="41" dur="500"/>
                                        <p:tgtEl>
                                          <p:spTgt spid="27"/>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barn(inVertical)">
                                      <p:cBhvr>
                                        <p:cTn id="46" dur="500"/>
                                        <p:tgtEl>
                                          <p:spTgt spid="29"/>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barn(inVertical)">
                                      <p:cBhvr>
                                        <p:cTn id="51" dur="500"/>
                                        <p:tgtEl>
                                          <p:spTgt spid="35"/>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nodeType="clickEffect">
                                  <p:stCondLst>
                                    <p:cond delay="0"/>
                                  </p:stCondLst>
                                  <p:childTnLst>
                                    <p:animEffect transition="out" filter="fade">
                                      <p:cBhvr>
                                        <p:cTn id="55" dur="500"/>
                                        <p:tgtEl>
                                          <p:spTgt spid="35"/>
                                        </p:tgtEl>
                                      </p:cBhvr>
                                    </p:animEffect>
                                    <p:set>
                                      <p:cBhvr>
                                        <p:cTn id="56" dur="1" fill="hold">
                                          <p:stCondLst>
                                            <p:cond delay="499"/>
                                          </p:stCondLst>
                                        </p:cTn>
                                        <p:tgtEl>
                                          <p:spTgt spid="35"/>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0" presetClass="exit" presetSubtype="0" fill="hold" grpId="1" nodeType="clickEffect">
                                  <p:stCondLst>
                                    <p:cond delay="0"/>
                                  </p:stCondLst>
                                  <p:childTnLst>
                                    <p:animEffect transition="out" filter="fade">
                                      <p:cBhvr>
                                        <p:cTn id="60" dur="500"/>
                                        <p:tgtEl>
                                          <p:spTgt spid="29"/>
                                        </p:tgtEl>
                                      </p:cBhvr>
                                    </p:animEffect>
                                    <p:set>
                                      <p:cBhvr>
                                        <p:cTn id="61" dur="1" fill="hold">
                                          <p:stCondLst>
                                            <p:cond delay="499"/>
                                          </p:stCondLst>
                                        </p:cTn>
                                        <p:tgtEl>
                                          <p:spTgt spid="29"/>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1" presetClass="exit" presetSubtype="0" fill="hold" grpId="1" nodeType="clickEffect">
                                  <p:stCondLst>
                                    <p:cond delay="0"/>
                                  </p:stCondLst>
                                  <p:childTnLst>
                                    <p:set>
                                      <p:cBhvr>
                                        <p:cTn id="65" dur="1" fill="hold">
                                          <p:stCondLst>
                                            <p:cond delay="0"/>
                                          </p:stCondLst>
                                        </p:cTn>
                                        <p:tgtEl>
                                          <p:spTgt spid="14"/>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16" presetClass="entr" presetSubtype="21" fill="hold" nodeType="clickEffect">
                                  <p:stCondLst>
                                    <p:cond delay="0"/>
                                  </p:stCondLst>
                                  <p:childTnLst>
                                    <p:set>
                                      <p:cBhvr>
                                        <p:cTn id="69" dur="1" fill="hold">
                                          <p:stCondLst>
                                            <p:cond delay="0"/>
                                          </p:stCondLst>
                                        </p:cTn>
                                        <p:tgtEl>
                                          <p:spTgt spid="44"/>
                                        </p:tgtEl>
                                        <p:attrNameLst>
                                          <p:attrName>style.visibility</p:attrName>
                                        </p:attrNameLst>
                                      </p:cBhvr>
                                      <p:to>
                                        <p:strVal val="visible"/>
                                      </p:to>
                                    </p:set>
                                    <p:animEffect transition="in" filter="barn(inVertical)">
                                      <p:cBhvr>
                                        <p:cTn id="70" dur="500"/>
                                        <p:tgtEl>
                                          <p:spTgt spid="44"/>
                                        </p:tgtEl>
                                      </p:cBhvr>
                                    </p:animEffect>
                                  </p:childTnLst>
                                </p:cTn>
                              </p:par>
                              <p:par>
                                <p:cTn id="71" presetID="16" presetClass="entr" presetSubtype="21" fill="hold" nodeType="with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barn(inVertical)">
                                      <p:cBhvr>
                                        <p:cTn id="73"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2" grpId="0" animBg="1"/>
      <p:bldP spid="13" grpId="0" animBg="1"/>
      <p:bldP spid="14" grpId="0" animBg="1"/>
      <p:bldP spid="14" grpId="1" animBg="1"/>
      <p:bldP spid="21" grpId="0" animBg="1"/>
      <p:bldP spid="22" grpId="0" animBg="1"/>
      <p:bldP spid="23" grpId="0" animBg="1"/>
      <p:bldP spid="24" grpId="0" animBg="1"/>
      <p:bldP spid="27" grpId="0" animBg="1"/>
      <p:bldP spid="29" grpId="0" animBg="1"/>
      <p:bldP spid="29"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91850" y="103006"/>
            <a:ext cx="8229600" cy="792088"/>
          </a:xfrm>
        </p:spPr>
        <p:txBody>
          <a:bodyPr/>
          <a:lstStyle/>
          <a:p>
            <a:r>
              <a:rPr lang="sl-SI" sz="3200" b="1" i="1" dirty="0">
                <a:solidFill>
                  <a:srgbClr val="002060"/>
                </a:solidFill>
                <a:effectLst>
                  <a:outerShdw blurRad="38100" dist="38100" dir="2700000" algn="tl">
                    <a:srgbClr val="000000">
                      <a:alpha val="43137"/>
                    </a:srgbClr>
                  </a:outerShdw>
                </a:effectLst>
              </a:rPr>
              <a:t>KAKO IZPOLNIM </a:t>
            </a:r>
            <a:r>
              <a:rPr lang="sl-SI" sz="3200" b="1" i="1" dirty="0" smtClean="0">
                <a:solidFill>
                  <a:srgbClr val="002060"/>
                </a:solidFill>
                <a:effectLst>
                  <a:outerShdw blurRad="38100" dist="38100" dir="2700000" algn="tl">
                    <a:srgbClr val="000000">
                      <a:alpha val="43137"/>
                    </a:srgbClr>
                  </a:outerShdw>
                </a:effectLst>
              </a:rPr>
              <a:t>PRIJAVO ???</a:t>
            </a:r>
            <a:endParaRPr lang="sl-SI" sz="3200" i="1" dirty="0">
              <a:solidFill>
                <a:srgbClr val="002060"/>
              </a:solidFill>
              <a:effectLst>
                <a:outerShdw blurRad="38100" dist="38100" dir="2700000" algn="tl">
                  <a:srgbClr val="000000">
                    <a:alpha val="43137"/>
                  </a:srgbClr>
                </a:outerShdw>
              </a:effectLst>
            </a:endParaRPr>
          </a:p>
        </p:txBody>
      </p:sp>
      <p:sp>
        <p:nvSpPr>
          <p:cNvPr id="6" name="PoljeZBesedilom 5"/>
          <p:cNvSpPr txBox="1"/>
          <p:nvPr/>
        </p:nvSpPr>
        <p:spPr>
          <a:xfrm>
            <a:off x="284333" y="961530"/>
            <a:ext cx="2790443" cy="1200329"/>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IGOR B</a:t>
            </a:r>
            <a:r>
              <a:rPr lang="sl-SI" b="1" dirty="0" smtClean="0">
                <a:solidFill>
                  <a:srgbClr val="002060"/>
                </a:solidFill>
              </a:rPr>
              <a:t>.</a:t>
            </a:r>
          </a:p>
          <a:p>
            <a:r>
              <a:rPr lang="sl-SI" sz="1600" dirty="0" smtClean="0">
                <a:solidFill>
                  <a:srgbClr val="002060"/>
                </a:solidFill>
              </a:rPr>
              <a:t>3. letnik = 2</a:t>
            </a:r>
          </a:p>
          <a:p>
            <a:r>
              <a:rPr lang="sl-SI" sz="1600" dirty="0" smtClean="0">
                <a:solidFill>
                  <a:srgbClr val="002060"/>
                </a:solidFill>
              </a:rPr>
              <a:t>4. letnik = 2</a:t>
            </a:r>
          </a:p>
          <a:p>
            <a:r>
              <a:rPr lang="sl-SI" sz="1600" dirty="0" smtClean="0">
                <a:solidFill>
                  <a:srgbClr val="002060"/>
                </a:solidFill>
              </a:rPr>
              <a:t>Matura = 10 točk </a:t>
            </a:r>
            <a:r>
              <a:rPr lang="sl-SI" sz="1600" dirty="0" smtClean="0">
                <a:solidFill>
                  <a:srgbClr val="FF0066"/>
                </a:solidFill>
              </a:rPr>
              <a:t>=&gt; 40točk</a:t>
            </a:r>
          </a:p>
        </p:txBody>
      </p:sp>
      <p:sp>
        <p:nvSpPr>
          <p:cNvPr id="7" name="PoljeZBesedilom 6"/>
          <p:cNvSpPr txBox="1"/>
          <p:nvPr/>
        </p:nvSpPr>
        <p:spPr>
          <a:xfrm>
            <a:off x="5062195" y="970958"/>
            <a:ext cx="2667784" cy="1200329"/>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PETRA K</a:t>
            </a:r>
            <a:r>
              <a:rPr lang="sl-SI" b="1" dirty="0" smtClean="0">
                <a:solidFill>
                  <a:srgbClr val="002060"/>
                </a:solidFill>
              </a:rPr>
              <a:t>.</a:t>
            </a:r>
          </a:p>
          <a:p>
            <a:r>
              <a:rPr lang="sl-SI" sz="1600" dirty="0" smtClean="0">
                <a:solidFill>
                  <a:srgbClr val="002060"/>
                </a:solidFill>
              </a:rPr>
              <a:t>3. letnik = 3</a:t>
            </a:r>
          </a:p>
          <a:p>
            <a:r>
              <a:rPr lang="sl-SI" sz="1600" dirty="0" smtClean="0">
                <a:solidFill>
                  <a:srgbClr val="002060"/>
                </a:solidFill>
              </a:rPr>
              <a:t>4. letnik = 4</a:t>
            </a:r>
          </a:p>
          <a:p>
            <a:r>
              <a:rPr lang="sl-SI" sz="1600" dirty="0" smtClean="0">
                <a:solidFill>
                  <a:srgbClr val="002060"/>
                </a:solidFill>
              </a:rPr>
              <a:t>Matura = 20 točk </a:t>
            </a:r>
            <a:r>
              <a:rPr lang="sl-SI" sz="1600" dirty="0" smtClean="0">
                <a:solidFill>
                  <a:srgbClr val="FF0066"/>
                </a:solidFill>
              </a:rPr>
              <a:t>=&gt; 76točk</a:t>
            </a:r>
          </a:p>
        </p:txBody>
      </p:sp>
      <p:sp>
        <p:nvSpPr>
          <p:cNvPr id="11" name="Dokument 10"/>
          <p:cNvSpPr/>
          <p:nvPr/>
        </p:nvSpPr>
        <p:spPr>
          <a:xfrm>
            <a:off x="284333" y="2340991"/>
            <a:ext cx="4122567" cy="1288330"/>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Sociologija – UMB (100 mest)</a:t>
            </a:r>
          </a:p>
          <a:p>
            <a:pPr algn="ctr"/>
            <a:r>
              <a:rPr lang="sl-SI" dirty="0" smtClean="0">
                <a:solidFill>
                  <a:srgbClr val="FFC000"/>
                </a:solidFill>
              </a:rPr>
              <a:t>(NEOMEJEN, 105 sprejetih)</a:t>
            </a:r>
            <a:endParaRPr lang="sl-SI" dirty="0"/>
          </a:p>
        </p:txBody>
      </p:sp>
      <p:sp>
        <p:nvSpPr>
          <p:cNvPr id="12" name="Dokument 11"/>
          <p:cNvSpPr/>
          <p:nvPr/>
        </p:nvSpPr>
        <p:spPr>
          <a:xfrm>
            <a:off x="4700830" y="2312710"/>
            <a:ext cx="4094378"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Medicina </a:t>
            </a:r>
            <a:r>
              <a:rPr lang="sl-SI" dirty="0" err="1" smtClean="0">
                <a:solidFill>
                  <a:srgbClr val="FFC000"/>
                </a:solidFill>
              </a:rPr>
              <a:t>UN</a:t>
            </a:r>
            <a:r>
              <a:rPr lang="sl-SI" dirty="0" smtClean="0">
                <a:solidFill>
                  <a:srgbClr val="FFC000"/>
                </a:solidFill>
              </a:rPr>
              <a:t> - ULJ (96 mest)</a:t>
            </a:r>
            <a:r>
              <a:rPr lang="sl-SI" dirty="0" smtClean="0"/>
              <a:t>	</a:t>
            </a:r>
          </a:p>
          <a:p>
            <a:pPr algn="ctr"/>
            <a:r>
              <a:rPr lang="sl-SI" dirty="0" smtClean="0">
                <a:solidFill>
                  <a:srgbClr val="FFC000"/>
                </a:solidFill>
              </a:rPr>
              <a:t>(OMEJEN min 83 točk,)</a:t>
            </a:r>
            <a:endParaRPr lang="sl-SI" dirty="0">
              <a:solidFill>
                <a:srgbClr val="FFC000"/>
              </a:solidFill>
            </a:endParaRPr>
          </a:p>
        </p:txBody>
      </p:sp>
      <p:sp>
        <p:nvSpPr>
          <p:cNvPr id="13" name="Dokument 12"/>
          <p:cNvSpPr/>
          <p:nvPr/>
        </p:nvSpPr>
        <p:spPr>
          <a:xfrm>
            <a:off x="4700830" y="3734586"/>
            <a:ext cx="4094378"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algn="ctr"/>
            <a:r>
              <a:rPr lang="sl-SI" dirty="0" smtClean="0">
                <a:solidFill>
                  <a:srgbClr val="FFC000"/>
                </a:solidFill>
              </a:rPr>
              <a:t>2. ŽELJA</a:t>
            </a:r>
          </a:p>
          <a:p>
            <a:pPr algn="ctr"/>
            <a:r>
              <a:rPr lang="sl-SI" dirty="0" smtClean="0">
                <a:solidFill>
                  <a:srgbClr val="FFC000"/>
                </a:solidFill>
              </a:rPr>
              <a:t>Sociologija UN</a:t>
            </a:r>
            <a:r>
              <a:rPr lang="sl-SI" dirty="0">
                <a:solidFill>
                  <a:srgbClr val="FFC000"/>
                </a:solidFill>
              </a:rPr>
              <a:t> </a:t>
            </a:r>
            <a:r>
              <a:rPr lang="sl-SI" dirty="0" smtClean="0">
                <a:solidFill>
                  <a:srgbClr val="FFC000"/>
                </a:solidFill>
              </a:rPr>
              <a:t>(0 mest)</a:t>
            </a:r>
          </a:p>
          <a:p>
            <a:pPr algn="ctr"/>
            <a:r>
              <a:rPr lang="sl-SI" dirty="0" smtClean="0">
                <a:solidFill>
                  <a:srgbClr val="FFC000"/>
                </a:solidFill>
              </a:rPr>
              <a:t>(zapolnjen s prvi željo)	</a:t>
            </a:r>
            <a:endParaRPr lang="sl-SI" dirty="0">
              <a:solidFill>
                <a:srgbClr val="FFC000"/>
              </a:solidFill>
            </a:endParaRPr>
          </a:p>
        </p:txBody>
      </p:sp>
      <p:sp>
        <p:nvSpPr>
          <p:cNvPr id="14" name="Dokument 13"/>
          <p:cNvSpPr/>
          <p:nvPr/>
        </p:nvSpPr>
        <p:spPr>
          <a:xfrm>
            <a:off x="4700829" y="5195740"/>
            <a:ext cx="4094379"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algn="ctr"/>
            <a:r>
              <a:rPr lang="sl-SI" dirty="0" smtClean="0">
                <a:solidFill>
                  <a:srgbClr val="FFC000"/>
                </a:solidFill>
              </a:rPr>
              <a:t>3. ŽELJA</a:t>
            </a:r>
          </a:p>
          <a:p>
            <a:pPr algn="ctr"/>
            <a:r>
              <a:rPr lang="sl-SI" dirty="0" smtClean="0">
                <a:solidFill>
                  <a:srgbClr val="FFC000"/>
                </a:solidFill>
              </a:rPr>
              <a:t>Arhitektura FG (0 mest)</a:t>
            </a:r>
          </a:p>
          <a:p>
            <a:pPr algn="ctr"/>
            <a:r>
              <a:rPr lang="sl-SI" dirty="0" smtClean="0">
                <a:solidFill>
                  <a:srgbClr val="FFC000"/>
                </a:solidFill>
              </a:rPr>
              <a:t>(</a:t>
            </a:r>
            <a:r>
              <a:rPr lang="sl-SI" dirty="0">
                <a:solidFill>
                  <a:srgbClr val="FFC000"/>
                </a:solidFill>
              </a:rPr>
              <a:t>z</a:t>
            </a:r>
            <a:r>
              <a:rPr lang="sl-SI" dirty="0" smtClean="0">
                <a:solidFill>
                  <a:srgbClr val="FFC000"/>
                </a:solidFill>
              </a:rPr>
              <a:t>apolnjen s prvo željo)</a:t>
            </a:r>
            <a:endParaRPr lang="sl-SI" dirty="0"/>
          </a:p>
        </p:txBody>
      </p:sp>
      <p:sp>
        <p:nvSpPr>
          <p:cNvPr id="21" name="Puščica dol 20"/>
          <p:cNvSpPr/>
          <p:nvPr/>
        </p:nvSpPr>
        <p:spPr>
          <a:xfrm>
            <a:off x="8129046" y="4826524"/>
            <a:ext cx="277266" cy="235670"/>
          </a:xfrm>
          <a:prstGeom prst="down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2" name="Zlomljena puščica 21"/>
          <p:cNvSpPr/>
          <p:nvPr/>
        </p:nvSpPr>
        <p:spPr>
          <a:xfrm rot="5400000">
            <a:off x="7824963" y="1280483"/>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3" name="Zlomljena puščica 22"/>
          <p:cNvSpPr/>
          <p:nvPr/>
        </p:nvSpPr>
        <p:spPr>
          <a:xfrm rot="5400000">
            <a:off x="3250684" y="1280484"/>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4" name="Puščica dol 23"/>
          <p:cNvSpPr/>
          <p:nvPr/>
        </p:nvSpPr>
        <p:spPr>
          <a:xfrm>
            <a:off x="8250809" y="3337090"/>
            <a:ext cx="311007" cy="311086"/>
          </a:xfrm>
          <a:prstGeom prst="down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7" name="Elipsa 26"/>
          <p:cNvSpPr/>
          <p:nvPr/>
        </p:nvSpPr>
        <p:spPr>
          <a:xfrm>
            <a:off x="152400" y="2273458"/>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42" name="Raven povezovalnik 41"/>
          <p:cNvCxnSpPr/>
          <p:nvPr/>
        </p:nvCxnSpPr>
        <p:spPr>
          <a:xfrm flipH="1">
            <a:off x="4741682" y="2171287"/>
            <a:ext cx="3945118" cy="3997008"/>
          </a:xfrm>
          <a:prstGeom prst="line">
            <a:avLst/>
          </a:prstGeom>
          <a:ln w="1270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44" name="Raven povezovalnik 43"/>
          <p:cNvCxnSpPr/>
          <p:nvPr/>
        </p:nvCxnSpPr>
        <p:spPr>
          <a:xfrm>
            <a:off x="4854804" y="2273458"/>
            <a:ext cx="4053526" cy="3771742"/>
          </a:xfrm>
          <a:prstGeom prst="line">
            <a:avLst/>
          </a:prstGeom>
          <a:ln w="127000">
            <a:solidFill>
              <a:srgbClr val="FF00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4767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barn(inVertical)">
                                      <p:cBhvr>
                                        <p:cTn id="10" dur="5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arn(inVertical)">
                                      <p:cBhvr>
                                        <p:cTn id="21" dur="500"/>
                                        <p:tgtEl>
                                          <p:spTgt spid="22"/>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barn(inVertical)">
                                      <p:cBhvr>
                                        <p:cTn id="24" dur="500"/>
                                        <p:tgtEl>
                                          <p:spTgt spid="24"/>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barn(inVertical)">
                                      <p:cBhvr>
                                        <p:cTn id="33" dur="500"/>
                                        <p:tgtEl>
                                          <p:spTgt spid="21"/>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arn(inVertical)">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barn(inVertical)">
                                      <p:cBhvr>
                                        <p:cTn id="41" dur="500"/>
                                        <p:tgtEl>
                                          <p:spTgt spid="27"/>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44"/>
                                        </p:tgtEl>
                                        <p:attrNameLst>
                                          <p:attrName>style.visibility</p:attrName>
                                        </p:attrNameLst>
                                      </p:cBhvr>
                                      <p:to>
                                        <p:strVal val="visible"/>
                                      </p:to>
                                    </p:set>
                                    <p:animEffect transition="in" filter="barn(inVertical)">
                                      <p:cBhvr>
                                        <p:cTn id="46" dur="500"/>
                                        <p:tgtEl>
                                          <p:spTgt spid="44"/>
                                        </p:tgtEl>
                                      </p:cBhvr>
                                    </p:animEffect>
                                  </p:childTnLst>
                                </p:cTn>
                              </p:par>
                              <p:par>
                                <p:cTn id="47" presetID="16" presetClass="entr" presetSubtype="21" fill="hold" nodeType="with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barn(inVertical)">
                                      <p:cBhvr>
                                        <p:cTn id="4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2" grpId="0" animBg="1"/>
      <p:bldP spid="13" grpId="0" animBg="1"/>
      <p:bldP spid="14" grpId="0" animBg="1"/>
      <p:bldP spid="21" grpId="0" animBg="1"/>
      <p:bldP spid="22" grpId="0" animBg="1"/>
      <p:bldP spid="23" grpId="0" animBg="1"/>
      <p:bldP spid="24" grpId="0" animBg="1"/>
      <p:bldP spid="2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91850" y="103006"/>
            <a:ext cx="8229600" cy="792088"/>
          </a:xfrm>
        </p:spPr>
        <p:txBody>
          <a:bodyPr/>
          <a:lstStyle/>
          <a:p>
            <a:r>
              <a:rPr lang="sl-SI" sz="3200" b="1" i="1" dirty="0">
                <a:solidFill>
                  <a:srgbClr val="002060"/>
                </a:solidFill>
                <a:effectLst>
                  <a:outerShdw blurRad="38100" dist="38100" dir="2700000" algn="tl">
                    <a:srgbClr val="000000">
                      <a:alpha val="43137"/>
                    </a:srgbClr>
                  </a:outerShdw>
                </a:effectLst>
              </a:rPr>
              <a:t>KAKO IZPOLNIM </a:t>
            </a:r>
            <a:r>
              <a:rPr lang="sl-SI" sz="3200" b="1" i="1" dirty="0" smtClean="0">
                <a:solidFill>
                  <a:srgbClr val="002060"/>
                </a:solidFill>
                <a:effectLst>
                  <a:outerShdw blurRad="38100" dist="38100" dir="2700000" algn="tl">
                    <a:srgbClr val="000000">
                      <a:alpha val="43137"/>
                    </a:srgbClr>
                  </a:outerShdw>
                </a:effectLst>
              </a:rPr>
              <a:t>PRIJAVO ???</a:t>
            </a:r>
            <a:endParaRPr lang="sl-SI" sz="3200" i="1" dirty="0">
              <a:solidFill>
                <a:srgbClr val="002060"/>
              </a:solidFill>
              <a:effectLst>
                <a:outerShdw blurRad="38100" dist="38100" dir="2700000" algn="tl">
                  <a:srgbClr val="000000">
                    <a:alpha val="43137"/>
                  </a:srgbClr>
                </a:outerShdw>
              </a:effectLst>
            </a:endParaRPr>
          </a:p>
        </p:txBody>
      </p:sp>
      <p:sp>
        <p:nvSpPr>
          <p:cNvPr id="6" name="PoljeZBesedilom 5"/>
          <p:cNvSpPr txBox="1"/>
          <p:nvPr/>
        </p:nvSpPr>
        <p:spPr>
          <a:xfrm>
            <a:off x="284333" y="961530"/>
            <a:ext cx="2790443" cy="1200329"/>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IGOR B</a:t>
            </a:r>
            <a:r>
              <a:rPr lang="sl-SI" b="1" dirty="0" smtClean="0">
                <a:solidFill>
                  <a:srgbClr val="002060"/>
                </a:solidFill>
              </a:rPr>
              <a:t>.</a:t>
            </a:r>
          </a:p>
          <a:p>
            <a:r>
              <a:rPr lang="sl-SI" sz="1600" dirty="0" smtClean="0">
                <a:solidFill>
                  <a:srgbClr val="002060"/>
                </a:solidFill>
              </a:rPr>
              <a:t>3. letnik = 2</a:t>
            </a:r>
          </a:p>
          <a:p>
            <a:r>
              <a:rPr lang="sl-SI" sz="1600" dirty="0" smtClean="0">
                <a:solidFill>
                  <a:srgbClr val="002060"/>
                </a:solidFill>
              </a:rPr>
              <a:t>4. letnik = 2</a:t>
            </a:r>
          </a:p>
          <a:p>
            <a:r>
              <a:rPr lang="sl-SI" sz="1600" dirty="0" smtClean="0">
                <a:solidFill>
                  <a:srgbClr val="002060"/>
                </a:solidFill>
              </a:rPr>
              <a:t>Poklicna matura 8 = 40 točk</a:t>
            </a:r>
            <a:endParaRPr lang="sl-SI" sz="1600" dirty="0" smtClean="0">
              <a:solidFill>
                <a:srgbClr val="FF0066"/>
              </a:solidFill>
            </a:endParaRPr>
          </a:p>
        </p:txBody>
      </p:sp>
      <p:sp>
        <p:nvSpPr>
          <p:cNvPr id="7" name="PoljeZBesedilom 6"/>
          <p:cNvSpPr txBox="1"/>
          <p:nvPr/>
        </p:nvSpPr>
        <p:spPr>
          <a:xfrm>
            <a:off x="4755037" y="805858"/>
            <a:ext cx="3374009" cy="1446550"/>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PETRA K</a:t>
            </a:r>
            <a:r>
              <a:rPr lang="sl-SI" b="1" dirty="0" smtClean="0">
                <a:solidFill>
                  <a:srgbClr val="002060"/>
                </a:solidFill>
              </a:rPr>
              <a:t>.</a:t>
            </a:r>
          </a:p>
          <a:p>
            <a:r>
              <a:rPr lang="sl-SI" sz="1600" dirty="0" smtClean="0">
                <a:solidFill>
                  <a:srgbClr val="002060"/>
                </a:solidFill>
              </a:rPr>
              <a:t>3. letnik = 3</a:t>
            </a:r>
          </a:p>
          <a:p>
            <a:r>
              <a:rPr lang="sl-SI" sz="1600" dirty="0" smtClean="0">
                <a:solidFill>
                  <a:srgbClr val="002060"/>
                </a:solidFill>
              </a:rPr>
              <a:t>4. letnik = 4</a:t>
            </a:r>
          </a:p>
          <a:p>
            <a:r>
              <a:rPr lang="sl-SI" sz="1600" dirty="0" smtClean="0">
                <a:solidFill>
                  <a:srgbClr val="002060"/>
                </a:solidFill>
              </a:rPr>
              <a:t>Poklicna matura 15 točk </a:t>
            </a:r>
            <a:r>
              <a:rPr lang="sl-SI" sz="1600" dirty="0" smtClean="0">
                <a:solidFill>
                  <a:srgbClr val="FF0066"/>
                </a:solidFill>
              </a:rPr>
              <a:t>=&gt; 76točk</a:t>
            </a:r>
          </a:p>
          <a:p>
            <a:r>
              <a:rPr lang="sl-SI" sz="1600" dirty="0" smtClean="0">
                <a:solidFill>
                  <a:srgbClr val="FF0066"/>
                </a:solidFill>
              </a:rPr>
              <a:t>Maturitetni predmet </a:t>
            </a:r>
          </a:p>
        </p:txBody>
      </p:sp>
      <p:sp>
        <p:nvSpPr>
          <p:cNvPr id="11" name="Dokument 10"/>
          <p:cNvSpPr/>
          <p:nvPr/>
        </p:nvSpPr>
        <p:spPr>
          <a:xfrm>
            <a:off x="284333" y="2340991"/>
            <a:ext cx="3891741" cy="1288330"/>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Logistika </a:t>
            </a:r>
            <a:r>
              <a:rPr lang="sl-SI" dirty="0" err="1" smtClean="0">
                <a:solidFill>
                  <a:srgbClr val="FFC000"/>
                </a:solidFill>
              </a:rPr>
              <a:t>sist</a:t>
            </a:r>
            <a:r>
              <a:rPr lang="sl-SI" dirty="0" smtClean="0">
                <a:solidFill>
                  <a:srgbClr val="FFC000"/>
                </a:solidFill>
              </a:rPr>
              <a:t>. VS – UMB (100 mest)</a:t>
            </a:r>
          </a:p>
          <a:p>
            <a:pPr algn="ctr"/>
            <a:r>
              <a:rPr lang="sl-SI" dirty="0" smtClean="0">
                <a:solidFill>
                  <a:srgbClr val="FFC000"/>
                </a:solidFill>
              </a:rPr>
              <a:t>(NEOMEJEN, 95 sprejetih)</a:t>
            </a:r>
            <a:endParaRPr lang="sl-SI" dirty="0"/>
          </a:p>
        </p:txBody>
      </p:sp>
      <p:sp>
        <p:nvSpPr>
          <p:cNvPr id="12" name="Dokument 11"/>
          <p:cNvSpPr/>
          <p:nvPr/>
        </p:nvSpPr>
        <p:spPr>
          <a:xfrm>
            <a:off x="4700829" y="2312710"/>
            <a:ext cx="4341571"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Ekon. in posl. vede UN - UM (350 mest)</a:t>
            </a:r>
            <a:endParaRPr lang="sl-SI" dirty="0" smtClean="0"/>
          </a:p>
          <a:p>
            <a:pPr algn="ctr"/>
            <a:r>
              <a:rPr lang="sl-SI" dirty="0" smtClean="0">
                <a:solidFill>
                  <a:srgbClr val="FFC000"/>
                </a:solidFill>
              </a:rPr>
              <a:t>(NEOMEJEN)</a:t>
            </a:r>
            <a:endParaRPr lang="sl-SI" dirty="0">
              <a:solidFill>
                <a:srgbClr val="FFC000"/>
              </a:solidFill>
            </a:endParaRPr>
          </a:p>
        </p:txBody>
      </p:sp>
      <p:sp>
        <p:nvSpPr>
          <p:cNvPr id="13" name="Dokument 12"/>
          <p:cNvSpPr/>
          <p:nvPr/>
        </p:nvSpPr>
        <p:spPr>
          <a:xfrm>
            <a:off x="4700830" y="3734586"/>
            <a:ext cx="4094378" cy="128191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algn="ctr"/>
            <a:r>
              <a:rPr lang="sl-SI" dirty="0" smtClean="0">
                <a:solidFill>
                  <a:srgbClr val="FFC000"/>
                </a:solidFill>
              </a:rPr>
              <a:t>2. ŽELJA</a:t>
            </a:r>
          </a:p>
          <a:p>
            <a:pPr algn="ctr"/>
            <a:r>
              <a:rPr lang="sl-SI" dirty="0" smtClean="0">
                <a:solidFill>
                  <a:srgbClr val="FFC000"/>
                </a:solidFill>
              </a:rPr>
              <a:t>Logistika sistemov VS (5 mest)</a:t>
            </a:r>
          </a:p>
          <a:p>
            <a:pPr algn="ctr"/>
            <a:r>
              <a:rPr lang="sl-SI" dirty="0" smtClean="0">
                <a:solidFill>
                  <a:srgbClr val="FFC000"/>
                </a:solidFill>
              </a:rPr>
              <a:t>(OMEJEN z 2. in 3. željo, min 75 )	</a:t>
            </a:r>
            <a:endParaRPr lang="sl-SI" dirty="0">
              <a:solidFill>
                <a:srgbClr val="FFC000"/>
              </a:solidFill>
            </a:endParaRPr>
          </a:p>
        </p:txBody>
      </p:sp>
      <p:sp>
        <p:nvSpPr>
          <p:cNvPr id="22" name="Zlomljena puščica 21"/>
          <p:cNvSpPr/>
          <p:nvPr/>
        </p:nvSpPr>
        <p:spPr>
          <a:xfrm rot="5400000">
            <a:off x="8192213" y="1293184"/>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3" name="Zlomljena puščica 22"/>
          <p:cNvSpPr/>
          <p:nvPr/>
        </p:nvSpPr>
        <p:spPr>
          <a:xfrm rot="5400000">
            <a:off x="3250684" y="1280484"/>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4" name="Puščica dol 23"/>
          <p:cNvSpPr/>
          <p:nvPr/>
        </p:nvSpPr>
        <p:spPr>
          <a:xfrm>
            <a:off x="8250809" y="3337090"/>
            <a:ext cx="311007" cy="311086"/>
          </a:xfrm>
          <a:prstGeom prst="down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7" name="Elipsa 26"/>
          <p:cNvSpPr/>
          <p:nvPr/>
        </p:nvSpPr>
        <p:spPr>
          <a:xfrm>
            <a:off x="152400" y="2273458"/>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9" name="Elipsa 28"/>
          <p:cNvSpPr/>
          <p:nvPr/>
        </p:nvSpPr>
        <p:spPr>
          <a:xfrm>
            <a:off x="4768247" y="3648176"/>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4" name="Raven povezovalnik 3"/>
          <p:cNvCxnSpPr/>
          <p:nvPr/>
        </p:nvCxnSpPr>
        <p:spPr>
          <a:xfrm flipH="1">
            <a:off x="4767737" y="2080838"/>
            <a:ext cx="198028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82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barn(inVertical)">
                                      <p:cBhvr>
                                        <p:cTn id="10" dur="5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arn(inVertical)">
                                      <p:cBhvr>
                                        <p:cTn id="21" dur="500"/>
                                        <p:tgtEl>
                                          <p:spTgt spid="22"/>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barn(inVertical)">
                                      <p:cBhvr>
                                        <p:cTn id="24" dur="500"/>
                                        <p:tgtEl>
                                          <p:spTgt spid="24"/>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barn(inVertical)">
                                      <p:cBhvr>
                                        <p:cTn id="35" dur="5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barn(inVertical)">
                                      <p:cBhvr>
                                        <p:cTn id="40" dur="500"/>
                                        <p:tgtEl>
                                          <p:spTgt spid="27"/>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barn(inVertical)">
                                      <p:cBhvr>
                                        <p:cTn id="45" dur="500"/>
                                        <p:tgtEl>
                                          <p:spTgt spid="29"/>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grpId="1" nodeType="clickEffect">
                                  <p:stCondLst>
                                    <p:cond delay="0"/>
                                  </p:stCondLst>
                                  <p:childTnLst>
                                    <p:animEffect transition="out" filter="fade">
                                      <p:cBhvr>
                                        <p:cTn id="49" dur="500"/>
                                        <p:tgtEl>
                                          <p:spTgt spid="29"/>
                                        </p:tgtEl>
                                      </p:cBhvr>
                                    </p:animEffect>
                                    <p:set>
                                      <p:cBhvr>
                                        <p:cTn id="50" dur="1" fill="hold">
                                          <p:stCondLst>
                                            <p:cond delay="4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2" grpId="0" animBg="1"/>
      <p:bldP spid="13" grpId="0" animBg="1"/>
      <p:bldP spid="22" grpId="0" animBg="1"/>
      <p:bldP spid="23" grpId="0" animBg="1"/>
      <p:bldP spid="24" grpId="0" animBg="1"/>
      <p:bldP spid="27" grpId="0" animBg="1"/>
      <p:bldP spid="29" grpId="0" animBg="1"/>
      <p:bldP spid="29"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36947" y="274638"/>
            <a:ext cx="8003357" cy="1143000"/>
          </a:xfrm>
        </p:spPr>
        <p:txBody>
          <a:bodyPr/>
          <a:lstStyle/>
          <a:p>
            <a:r>
              <a:rPr lang="sl-SI" sz="3200" b="1" i="1" dirty="0">
                <a:solidFill>
                  <a:srgbClr val="002060"/>
                </a:solidFill>
                <a:effectLst>
                  <a:outerShdw blurRad="38100" dist="38100" dir="2700000" algn="tl">
                    <a:srgbClr val="000000">
                      <a:alpha val="43137"/>
                    </a:srgbClr>
                  </a:outerShdw>
                </a:effectLst>
              </a:rPr>
              <a:t>KAKO IZPOLNIM PRIJAVO ???</a:t>
            </a:r>
            <a:endParaRPr lang="sl-SI" sz="3200" i="1" dirty="0">
              <a:solidFill>
                <a:srgbClr val="002060"/>
              </a:solidFill>
            </a:endParaRPr>
          </a:p>
        </p:txBody>
      </p:sp>
      <p:sp>
        <p:nvSpPr>
          <p:cNvPr id="3" name="Ograda vsebine 2"/>
          <p:cNvSpPr>
            <a:spLocks noGrp="1"/>
          </p:cNvSpPr>
          <p:nvPr>
            <p:ph idx="1"/>
          </p:nvPr>
        </p:nvSpPr>
        <p:spPr>
          <a:xfrm>
            <a:off x="457200" y="1385740"/>
            <a:ext cx="8229600" cy="4949071"/>
          </a:xfrm>
        </p:spPr>
        <p:txBody>
          <a:bodyPr/>
          <a:lstStyle/>
          <a:p>
            <a:pPr marL="0" indent="0" algn="ctr">
              <a:buNone/>
            </a:pPr>
            <a:r>
              <a:rPr lang="sl-SI" sz="2400" dirty="0" smtClean="0">
                <a:solidFill>
                  <a:srgbClr val="002060"/>
                </a:solidFill>
              </a:rPr>
              <a:t> </a:t>
            </a:r>
            <a:r>
              <a:rPr lang="sl-SI" sz="2400" b="1" dirty="0" smtClean="0">
                <a:solidFill>
                  <a:srgbClr val="002060"/>
                </a:solidFill>
                <a:effectLst>
                  <a:outerShdw blurRad="38100" dist="38100" dir="2700000" algn="tl">
                    <a:srgbClr val="000000">
                      <a:alpha val="43137"/>
                    </a:srgbClr>
                  </a:outerShdw>
                </a:effectLst>
              </a:rPr>
              <a:t>ALI BOM SPREJET NA VEZAVO DVOPREDMETNIH ŠTUDIJSKIH PROGRAMOV, ČE SE NE BOM UVRSTIL NA ENEGA OD ŠTUDIJSKIH PROGRAMOV V VEZAVI ???</a:t>
            </a:r>
          </a:p>
        </p:txBody>
      </p:sp>
      <p:graphicFrame>
        <p:nvGraphicFramePr>
          <p:cNvPr id="6" name="Tabela 5"/>
          <p:cNvGraphicFramePr>
            <a:graphicFrameLocks noGrp="1"/>
          </p:cNvGraphicFramePr>
          <p:nvPr>
            <p:extLst>
              <p:ext uri="{D42A27DB-BD31-4B8C-83A1-F6EECF244321}">
                <p14:modId xmlns:p14="http://schemas.microsoft.com/office/powerpoint/2010/main" val="2616870320"/>
              </p:ext>
            </p:extLst>
          </p:nvPr>
        </p:nvGraphicFramePr>
        <p:xfrm>
          <a:off x="1033808" y="3150386"/>
          <a:ext cx="6366234" cy="1522271"/>
        </p:xfrm>
        <a:graphic>
          <a:graphicData uri="http://schemas.openxmlformats.org/drawingml/2006/table">
            <a:tbl>
              <a:tblPr firstRow="1" bandRow="1">
                <a:tableStyleId>{5C22544A-7EE6-4342-B048-85BDC9FD1C3A}</a:tableStyleId>
              </a:tblPr>
              <a:tblGrid>
                <a:gridCol w="886904">
                  <a:extLst>
                    <a:ext uri="{9D8B030D-6E8A-4147-A177-3AD203B41FA5}">
                      <a16:colId xmlns:a16="http://schemas.microsoft.com/office/drawing/2014/main" val="20000"/>
                    </a:ext>
                  </a:extLst>
                </a:gridCol>
                <a:gridCol w="907959">
                  <a:extLst>
                    <a:ext uri="{9D8B030D-6E8A-4147-A177-3AD203B41FA5}">
                      <a16:colId xmlns:a16="http://schemas.microsoft.com/office/drawing/2014/main" val="20001"/>
                    </a:ext>
                  </a:extLst>
                </a:gridCol>
                <a:gridCol w="4571371">
                  <a:extLst>
                    <a:ext uri="{9D8B030D-6E8A-4147-A177-3AD203B41FA5}">
                      <a16:colId xmlns:a16="http://schemas.microsoft.com/office/drawing/2014/main" val="20002"/>
                    </a:ext>
                  </a:extLst>
                </a:gridCol>
              </a:tblGrid>
              <a:tr h="370840">
                <a:tc>
                  <a:txBody>
                    <a:bodyPr/>
                    <a:lstStyle/>
                    <a:p>
                      <a:pPr algn="ctr"/>
                      <a:r>
                        <a:rPr lang="sl-SI" b="1" dirty="0" smtClean="0"/>
                        <a:t>Želja</a:t>
                      </a:r>
                      <a:endParaRPr lang="sl-SI" b="1" dirty="0"/>
                    </a:p>
                  </a:txBody>
                  <a:tcPr/>
                </a:tc>
                <a:tc>
                  <a:txBody>
                    <a:bodyPr/>
                    <a:lstStyle/>
                    <a:p>
                      <a:endParaRPr lang="sl-SI" dirty="0"/>
                    </a:p>
                  </a:txBody>
                  <a:tcPr/>
                </a:tc>
                <a:tc>
                  <a:txBody>
                    <a:bodyPr/>
                    <a:lstStyle/>
                    <a:p>
                      <a:endParaRPr lang="sl-SI" dirty="0"/>
                    </a:p>
                  </a:txBody>
                  <a:tcPr/>
                </a:tc>
                <a:extLst>
                  <a:ext uri="{0D108BD9-81ED-4DB2-BD59-A6C34878D82A}">
                    <a16:rowId xmlns:a16="http://schemas.microsoft.com/office/drawing/2014/main" val="10000"/>
                  </a:ext>
                </a:extLst>
              </a:tr>
              <a:tr h="409751">
                <a:tc>
                  <a:txBody>
                    <a:bodyPr/>
                    <a:lstStyle/>
                    <a:p>
                      <a:pPr algn="ctr"/>
                      <a:r>
                        <a:rPr lang="sl-SI" b="1" dirty="0" smtClean="0">
                          <a:solidFill>
                            <a:srgbClr val="002060"/>
                          </a:solidFill>
                        </a:rPr>
                        <a:t>1.</a:t>
                      </a:r>
                      <a:endParaRPr lang="sl-SI" b="1" dirty="0">
                        <a:solidFill>
                          <a:srgbClr val="002060"/>
                        </a:solidFill>
                      </a:endParaRPr>
                    </a:p>
                  </a:txBody>
                  <a:tcPr/>
                </a:tc>
                <a:tc>
                  <a:txBody>
                    <a:bodyPr/>
                    <a:lstStyle/>
                    <a:p>
                      <a:pPr algn="ctr"/>
                      <a:r>
                        <a:rPr lang="sl-SI" b="1" dirty="0" smtClean="0">
                          <a:solidFill>
                            <a:srgbClr val="002060"/>
                          </a:solidFill>
                        </a:rPr>
                        <a:t>FF</a:t>
                      </a:r>
                      <a:endParaRPr lang="sl-SI"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b="1" dirty="0" smtClean="0">
                          <a:solidFill>
                            <a:srgbClr val="002060"/>
                          </a:solidFill>
                        </a:rPr>
                        <a:t>GEOGRAFIJA – PEDAGOGIKA</a:t>
                      </a:r>
                    </a:p>
                  </a:txBody>
                  <a:tcPr/>
                </a:tc>
                <a:extLst>
                  <a:ext uri="{0D108BD9-81ED-4DB2-BD59-A6C34878D82A}">
                    <a16:rowId xmlns:a16="http://schemas.microsoft.com/office/drawing/2014/main" val="10001"/>
                  </a:ext>
                </a:extLst>
              </a:tr>
              <a:tr h="370840">
                <a:tc>
                  <a:txBody>
                    <a:bodyPr/>
                    <a:lstStyle/>
                    <a:p>
                      <a:pPr algn="ctr"/>
                      <a:r>
                        <a:rPr lang="sl-SI" b="1" dirty="0" smtClean="0">
                          <a:solidFill>
                            <a:srgbClr val="002060"/>
                          </a:solidFill>
                        </a:rPr>
                        <a:t>2.</a:t>
                      </a:r>
                      <a:endParaRPr lang="sl-SI" b="1" dirty="0">
                        <a:solidFill>
                          <a:srgbClr val="002060"/>
                        </a:solidFill>
                      </a:endParaRPr>
                    </a:p>
                  </a:txBody>
                  <a:tcPr/>
                </a:tc>
                <a:tc>
                  <a:txBody>
                    <a:bodyPr/>
                    <a:lstStyle/>
                    <a:p>
                      <a:pPr algn="ctr"/>
                      <a:r>
                        <a:rPr lang="sl-SI" b="1" dirty="0" err="1" smtClean="0">
                          <a:solidFill>
                            <a:srgbClr val="002060"/>
                          </a:solidFill>
                        </a:rPr>
                        <a:t>EPF</a:t>
                      </a:r>
                      <a:endParaRPr lang="sl-SI" b="1" dirty="0">
                        <a:solidFill>
                          <a:srgbClr val="002060"/>
                        </a:solidFill>
                      </a:endParaRPr>
                    </a:p>
                  </a:txBody>
                  <a:tcPr/>
                </a:tc>
                <a:tc>
                  <a:txBody>
                    <a:bodyPr/>
                    <a:lstStyle/>
                    <a:p>
                      <a:r>
                        <a:rPr lang="sl-SI" b="1" dirty="0" smtClean="0">
                          <a:solidFill>
                            <a:srgbClr val="002060"/>
                          </a:solidFill>
                        </a:rPr>
                        <a:t>EKONOMSKE IN POSLOVNE VEDE</a:t>
                      </a:r>
                      <a:endParaRPr lang="sl-SI" b="1" dirty="0">
                        <a:solidFill>
                          <a:srgbClr val="002060"/>
                        </a:solidFill>
                      </a:endParaRPr>
                    </a:p>
                  </a:txBody>
                  <a:tcPr/>
                </a:tc>
                <a:extLst>
                  <a:ext uri="{0D108BD9-81ED-4DB2-BD59-A6C34878D82A}">
                    <a16:rowId xmlns:a16="http://schemas.microsoft.com/office/drawing/2014/main" val="10002"/>
                  </a:ext>
                </a:extLst>
              </a:tr>
              <a:tr h="370840">
                <a:tc>
                  <a:txBody>
                    <a:bodyPr/>
                    <a:lstStyle/>
                    <a:p>
                      <a:pPr algn="ctr"/>
                      <a:r>
                        <a:rPr lang="sl-SI" b="1" dirty="0" smtClean="0">
                          <a:solidFill>
                            <a:srgbClr val="002060"/>
                          </a:solidFill>
                        </a:rPr>
                        <a:t>3.</a:t>
                      </a:r>
                      <a:endParaRPr lang="sl-SI" b="1" dirty="0">
                        <a:solidFill>
                          <a:srgbClr val="002060"/>
                        </a:solidFill>
                      </a:endParaRPr>
                    </a:p>
                  </a:txBody>
                  <a:tcPr/>
                </a:tc>
                <a:tc>
                  <a:txBody>
                    <a:bodyPr/>
                    <a:lstStyle/>
                    <a:p>
                      <a:pPr algn="ctr"/>
                      <a:r>
                        <a:rPr lang="sl-SI" b="1" dirty="0" smtClean="0">
                          <a:solidFill>
                            <a:srgbClr val="002060"/>
                          </a:solidFill>
                        </a:rPr>
                        <a:t>FF</a:t>
                      </a:r>
                      <a:endParaRPr lang="sl-SI"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b="1" dirty="0" smtClean="0">
                          <a:solidFill>
                            <a:srgbClr val="002060"/>
                          </a:solidFill>
                        </a:rPr>
                        <a:t>FILOZOFIJA – SOCIOLOGIJA</a:t>
                      </a:r>
                    </a:p>
                  </a:txBody>
                  <a:tcPr/>
                </a:tc>
                <a:extLst>
                  <a:ext uri="{0D108BD9-81ED-4DB2-BD59-A6C34878D82A}">
                    <a16:rowId xmlns:a16="http://schemas.microsoft.com/office/drawing/2014/main" val="10003"/>
                  </a:ext>
                </a:extLst>
              </a:tr>
            </a:tbl>
          </a:graphicData>
        </a:graphic>
      </p:graphicFrame>
      <p:sp>
        <p:nvSpPr>
          <p:cNvPr id="7" name="Elipsa 6"/>
          <p:cNvSpPr/>
          <p:nvPr/>
        </p:nvSpPr>
        <p:spPr>
          <a:xfrm>
            <a:off x="2828041" y="3525624"/>
            <a:ext cx="1736136" cy="36764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8" name="Elipsa 7"/>
          <p:cNvSpPr/>
          <p:nvPr/>
        </p:nvSpPr>
        <p:spPr>
          <a:xfrm>
            <a:off x="4564177" y="3527192"/>
            <a:ext cx="1753386" cy="36764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9" name="Raven povezovalnik 8"/>
          <p:cNvCxnSpPr/>
          <p:nvPr/>
        </p:nvCxnSpPr>
        <p:spPr>
          <a:xfrm flipH="1">
            <a:off x="5082540" y="3502839"/>
            <a:ext cx="529394" cy="391998"/>
          </a:xfrm>
          <a:prstGeom prst="line">
            <a:avLst/>
          </a:prstGeom>
          <a:ln w="1270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0" name="Raven povezovalnik 9"/>
          <p:cNvCxnSpPr/>
          <p:nvPr/>
        </p:nvCxnSpPr>
        <p:spPr>
          <a:xfrm>
            <a:off x="5082540" y="3482967"/>
            <a:ext cx="556810" cy="452958"/>
          </a:xfrm>
          <a:prstGeom prst="line">
            <a:avLst/>
          </a:prstGeom>
          <a:ln w="127000">
            <a:solidFill>
              <a:srgbClr val="FF0066"/>
            </a:solidFill>
          </a:ln>
        </p:spPr>
        <p:style>
          <a:lnRef idx="1">
            <a:schemeClr val="accent1"/>
          </a:lnRef>
          <a:fillRef idx="0">
            <a:schemeClr val="accent1"/>
          </a:fillRef>
          <a:effectRef idx="0">
            <a:schemeClr val="accent1"/>
          </a:effectRef>
          <a:fontRef idx="minor">
            <a:schemeClr val="tx1"/>
          </a:fontRef>
        </p:style>
      </p:cxnSp>
      <p:sp>
        <p:nvSpPr>
          <p:cNvPr id="15" name="Elipsa 14"/>
          <p:cNvSpPr/>
          <p:nvPr/>
        </p:nvSpPr>
        <p:spPr>
          <a:xfrm>
            <a:off x="4428241" y="4295244"/>
            <a:ext cx="1736136" cy="36764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17" name="Raven puščični povezovalnik 16"/>
          <p:cNvCxnSpPr/>
          <p:nvPr/>
        </p:nvCxnSpPr>
        <p:spPr>
          <a:xfrm>
            <a:off x="4076700" y="3794760"/>
            <a:ext cx="922020" cy="609600"/>
          </a:xfrm>
          <a:prstGeom prst="straightConnector1">
            <a:avLst/>
          </a:prstGeom>
          <a:ln w="50800">
            <a:solidFill>
              <a:srgbClr val="FF0066"/>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8" name="Elipsa 17"/>
          <p:cNvSpPr/>
          <p:nvPr/>
        </p:nvSpPr>
        <p:spPr>
          <a:xfrm>
            <a:off x="2801574" y="4295244"/>
            <a:ext cx="1736136" cy="36764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cxnSp>
        <p:nvCxnSpPr>
          <p:cNvPr id="19" name="Raven puščični povezovalnik 18"/>
          <p:cNvCxnSpPr/>
          <p:nvPr/>
        </p:nvCxnSpPr>
        <p:spPr>
          <a:xfrm flipH="1">
            <a:off x="3375660" y="3794760"/>
            <a:ext cx="701040" cy="609600"/>
          </a:xfrm>
          <a:prstGeom prst="straightConnector1">
            <a:avLst/>
          </a:prstGeom>
          <a:ln w="50800">
            <a:solidFill>
              <a:srgbClr val="FF0066"/>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028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8"/>
                                        </p:tgtEl>
                                      </p:cBhvr>
                                    </p:animEffect>
                                    <p:set>
                                      <p:cBhvr>
                                        <p:cTn id="18" dur="1" fill="hold">
                                          <p:stCondLst>
                                            <p:cond delay="499"/>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2"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arn(inVertical)">
                                      <p:cBhvr>
                                        <p:cTn id="28" dur="500"/>
                                        <p:tgtEl>
                                          <p:spTgt spid="10"/>
                                        </p:tgtEl>
                                      </p:cBhvr>
                                    </p:animEffect>
                                  </p:childTnLst>
                                </p:cTn>
                              </p:par>
                              <p:par>
                                <p:cTn id="29" presetID="16" presetClass="entr" presetSubtype="21"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arn(inVertical)">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barn(inVertical)">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barn(inVertical)">
                                      <p:cBhvr>
                                        <p:cTn id="46" dur="500"/>
                                        <p:tgtEl>
                                          <p:spTgt spid="18"/>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barn(inVertical)">
                                      <p:cBhvr>
                                        <p:cTn id="5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7" grpId="2" animBg="1"/>
      <p:bldP spid="8" grpId="0" animBg="1"/>
      <p:bldP spid="8" grpId="1" animBg="1"/>
      <p:bldP spid="15" grpId="0" animBg="1"/>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33890" y="355600"/>
            <a:ext cx="7024744" cy="1540744"/>
          </a:xfrm>
        </p:spPr>
        <p:txBody>
          <a:bodyPr/>
          <a:lstStyle/>
          <a:p>
            <a:r>
              <a:rPr lang="sl-SI" altLang="sl-SI" sz="3200" b="1" i="1" dirty="0">
                <a:solidFill>
                  <a:srgbClr val="002060"/>
                </a:solidFill>
                <a:effectLst>
                  <a:outerShdw blurRad="38100" dist="38100" dir="2700000" algn="tl">
                    <a:srgbClr val="000000">
                      <a:alpha val="43137"/>
                    </a:srgbClr>
                  </a:outerShdw>
                </a:effectLst>
              </a:rPr>
              <a:t>Nova struktura študija – 3 stopnje</a:t>
            </a:r>
            <a:endParaRPr lang="sl-SI" sz="3200"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p:txBody>
          <a:bodyPr>
            <a:normAutofit lnSpcReduction="10000"/>
          </a:bodyPr>
          <a:lstStyle/>
          <a:p>
            <a:pPr eaLnBrk="1" hangingPunct="1">
              <a:lnSpc>
                <a:spcPct val="80000"/>
              </a:lnSpc>
              <a:buFontTx/>
              <a:buNone/>
            </a:pPr>
            <a:r>
              <a:rPr lang="sl-SI" altLang="sl-SI" sz="4000" b="1" dirty="0"/>
              <a:t> </a:t>
            </a:r>
            <a:r>
              <a:rPr lang="sl-SI" altLang="sl-SI" sz="1400" b="1" dirty="0"/>
              <a:t>1. (višja) stopnja                                        </a:t>
            </a:r>
            <a:r>
              <a:rPr lang="sl-SI" altLang="sl-SI" sz="1400" b="1" dirty="0">
                <a:solidFill>
                  <a:srgbClr val="FF9933"/>
                </a:solidFill>
              </a:rPr>
              <a:t>INŽENIR….., EKONOMIST, </a:t>
            </a:r>
          </a:p>
          <a:p>
            <a:pPr eaLnBrk="1" hangingPunct="1">
              <a:lnSpc>
                <a:spcPct val="80000"/>
              </a:lnSpc>
              <a:buFontTx/>
              <a:buNone/>
            </a:pPr>
            <a:r>
              <a:rPr lang="sl-SI" altLang="sl-SI" sz="1400" b="1" dirty="0"/>
              <a:t>            </a:t>
            </a:r>
            <a:r>
              <a:rPr lang="sl-SI" altLang="sl-SI" sz="1400" dirty="0"/>
              <a:t>(2 leti)                                                     </a:t>
            </a:r>
            <a:r>
              <a:rPr lang="sl-SI" altLang="sl-SI" sz="1400" b="1" dirty="0">
                <a:solidFill>
                  <a:srgbClr val="FF9933"/>
                </a:solidFill>
              </a:rPr>
              <a:t>POSLOVNI SEKRETAR</a:t>
            </a:r>
            <a:r>
              <a:rPr lang="sl-SI" altLang="sl-SI" sz="1400" dirty="0" smtClean="0"/>
              <a:t>…</a:t>
            </a:r>
          </a:p>
          <a:p>
            <a:pPr eaLnBrk="1" hangingPunct="1">
              <a:lnSpc>
                <a:spcPct val="80000"/>
              </a:lnSpc>
              <a:buFontTx/>
              <a:buNone/>
            </a:pPr>
            <a:endParaRPr lang="sl-SI" altLang="sl-SI" sz="1400" dirty="0"/>
          </a:p>
          <a:p>
            <a:pPr eaLnBrk="1" hangingPunct="1">
              <a:lnSpc>
                <a:spcPct val="80000"/>
              </a:lnSpc>
              <a:buFontTx/>
              <a:buNone/>
            </a:pPr>
            <a:r>
              <a:rPr lang="sl-SI" altLang="sl-SI" sz="1400" b="1" dirty="0"/>
              <a:t>   </a:t>
            </a:r>
            <a:r>
              <a:rPr lang="sl-SI" altLang="sl-SI" sz="1400" b="1" dirty="0" smtClean="0"/>
              <a:t>1</a:t>
            </a:r>
            <a:r>
              <a:rPr lang="sl-SI" altLang="sl-SI" sz="1400" b="1" dirty="0"/>
              <a:t>. (diplomska) stopnja</a:t>
            </a:r>
            <a:r>
              <a:rPr lang="sl-SI" altLang="sl-SI" sz="1400" b="1" dirty="0">
                <a:solidFill>
                  <a:srgbClr val="000000"/>
                </a:solidFill>
              </a:rPr>
              <a:t>                              </a:t>
            </a:r>
            <a:r>
              <a:rPr lang="sl-SI" altLang="sl-SI" sz="1400" b="1" dirty="0">
                <a:solidFill>
                  <a:srgbClr val="FF9900"/>
                </a:solidFill>
              </a:rPr>
              <a:t>DIPLOMANT</a:t>
            </a:r>
          </a:p>
          <a:p>
            <a:pPr eaLnBrk="1" hangingPunct="1">
              <a:lnSpc>
                <a:spcPct val="80000"/>
              </a:lnSpc>
              <a:buFontTx/>
              <a:buNone/>
            </a:pPr>
            <a:r>
              <a:rPr lang="sl-SI" altLang="sl-SI" sz="1400" b="1" dirty="0">
                <a:solidFill>
                  <a:srgbClr val="000000"/>
                </a:solidFill>
              </a:rPr>
              <a:t>           </a:t>
            </a:r>
            <a:r>
              <a:rPr lang="sl-SI" altLang="sl-SI" sz="1400" dirty="0"/>
              <a:t>(3-4 leta)				    diplomirani ….. (UN ali VS</a:t>
            </a:r>
            <a:r>
              <a:rPr lang="sl-SI" altLang="sl-SI" sz="1400" dirty="0" smtClean="0"/>
              <a:t>)</a:t>
            </a:r>
          </a:p>
          <a:p>
            <a:pPr eaLnBrk="1" hangingPunct="1">
              <a:lnSpc>
                <a:spcPct val="80000"/>
              </a:lnSpc>
              <a:buFontTx/>
              <a:buNone/>
            </a:pPr>
            <a:endParaRPr lang="sl-SI" altLang="sl-SI" sz="1400" dirty="0"/>
          </a:p>
          <a:p>
            <a:pPr eaLnBrk="1" hangingPunct="1">
              <a:lnSpc>
                <a:spcPct val="80000"/>
              </a:lnSpc>
              <a:buFontTx/>
              <a:buNone/>
            </a:pPr>
            <a:endParaRPr lang="sl-SI" altLang="sl-SI" sz="1400" dirty="0"/>
          </a:p>
          <a:p>
            <a:pPr eaLnBrk="1" hangingPunct="1">
              <a:lnSpc>
                <a:spcPct val="80000"/>
              </a:lnSpc>
              <a:buFontTx/>
              <a:buNone/>
            </a:pPr>
            <a:r>
              <a:rPr lang="sl-SI" altLang="sl-SI" sz="1400" dirty="0">
                <a:solidFill>
                  <a:srgbClr val="000000"/>
                </a:solidFill>
              </a:rPr>
              <a:t>     </a:t>
            </a:r>
          </a:p>
          <a:p>
            <a:pPr eaLnBrk="1" hangingPunct="1">
              <a:lnSpc>
                <a:spcPct val="80000"/>
              </a:lnSpc>
              <a:buFontTx/>
              <a:buNone/>
            </a:pPr>
            <a:r>
              <a:rPr lang="sl-SI" altLang="sl-SI" sz="1400" dirty="0">
                <a:solidFill>
                  <a:srgbClr val="000000"/>
                </a:solidFill>
              </a:rPr>
              <a:t>    </a:t>
            </a:r>
            <a:r>
              <a:rPr lang="sl-SI" altLang="sl-SI" sz="1400" b="1" dirty="0" smtClean="0"/>
              <a:t>2</a:t>
            </a:r>
            <a:r>
              <a:rPr lang="sl-SI" altLang="sl-SI" sz="1400" b="1" dirty="0"/>
              <a:t>. (magistrska) stopnja</a:t>
            </a:r>
            <a:r>
              <a:rPr lang="sl-SI" altLang="sl-SI" sz="1400" b="1" dirty="0">
                <a:solidFill>
                  <a:srgbClr val="000000"/>
                </a:solidFill>
              </a:rPr>
              <a:t>                              </a:t>
            </a:r>
            <a:r>
              <a:rPr lang="sl-SI" altLang="sl-SI" sz="1400" b="1" dirty="0">
                <a:solidFill>
                  <a:srgbClr val="FF9900"/>
                </a:solidFill>
              </a:rPr>
              <a:t>MAGISTER</a:t>
            </a:r>
          </a:p>
          <a:p>
            <a:pPr eaLnBrk="1" hangingPunct="1">
              <a:lnSpc>
                <a:spcPct val="80000"/>
              </a:lnSpc>
              <a:buFontTx/>
              <a:buNone/>
            </a:pPr>
            <a:r>
              <a:rPr lang="sl-SI" altLang="sl-SI" sz="1400" b="1" dirty="0">
                <a:solidFill>
                  <a:srgbClr val="000000"/>
                </a:solidFill>
              </a:rPr>
              <a:t>           </a:t>
            </a:r>
            <a:r>
              <a:rPr lang="sl-SI" altLang="sl-SI" sz="1400" dirty="0"/>
              <a:t>(1-2 leti)</a:t>
            </a:r>
            <a:r>
              <a:rPr lang="sl-SI" altLang="sl-SI" sz="1400" b="1" dirty="0">
                <a:solidFill>
                  <a:srgbClr val="000000"/>
                </a:solidFill>
              </a:rPr>
              <a:t>                                                   </a:t>
            </a:r>
            <a:r>
              <a:rPr lang="sl-SI" altLang="sl-SI" sz="1400" b="1" dirty="0" smtClean="0">
                <a:solidFill>
                  <a:srgbClr val="000000"/>
                </a:solidFill>
              </a:rPr>
              <a:t> </a:t>
            </a:r>
            <a:r>
              <a:rPr lang="sl-SI" altLang="sl-SI" sz="1400" b="1" dirty="0">
                <a:solidFill>
                  <a:srgbClr val="FF9900"/>
                </a:solidFill>
              </a:rPr>
              <a:t>STROKE</a:t>
            </a:r>
            <a:r>
              <a:rPr lang="sl-SI" altLang="sl-SI" sz="1400" b="1" dirty="0">
                <a:solidFill>
                  <a:schemeClr val="hlink"/>
                </a:solidFill>
              </a:rPr>
              <a:t> </a:t>
            </a:r>
            <a:endParaRPr lang="sl-SI" altLang="sl-SI" sz="1400" b="1" dirty="0" smtClean="0">
              <a:solidFill>
                <a:schemeClr val="hlink"/>
              </a:solidFill>
            </a:endParaRPr>
          </a:p>
          <a:p>
            <a:pPr eaLnBrk="1" hangingPunct="1">
              <a:lnSpc>
                <a:spcPct val="80000"/>
              </a:lnSpc>
              <a:buFontTx/>
              <a:buNone/>
            </a:pPr>
            <a:endParaRPr lang="sl-SI" altLang="sl-SI" sz="1400" b="1" dirty="0">
              <a:solidFill>
                <a:schemeClr val="hlink"/>
              </a:solidFill>
            </a:endParaRPr>
          </a:p>
          <a:p>
            <a:pPr eaLnBrk="1" hangingPunct="1">
              <a:lnSpc>
                <a:spcPct val="80000"/>
              </a:lnSpc>
              <a:buFontTx/>
              <a:buNone/>
            </a:pPr>
            <a:endParaRPr lang="sl-SI" altLang="sl-SI" sz="1400" b="1" dirty="0">
              <a:solidFill>
                <a:schemeClr val="hlink"/>
              </a:solidFill>
            </a:endParaRPr>
          </a:p>
          <a:p>
            <a:pPr eaLnBrk="1" hangingPunct="1">
              <a:lnSpc>
                <a:spcPct val="80000"/>
              </a:lnSpc>
              <a:buFontTx/>
              <a:buNone/>
            </a:pPr>
            <a:r>
              <a:rPr lang="sl-SI" altLang="sl-SI" sz="1400" b="1" dirty="0">
                <a:solidFill>
                  <a:schemeClr val="hlink"/>
                </a:solidFill>
              </a:rPr>
              <a:t>     						</a:t>
            </a:r>
            <a:endParaRPr lang="sl-SI" altLang="sl-SI" sz="1400" b="1" dirty="0"/>
          </a:p>
          <a:p>
            <a:pPr eaLnBrk="1" hangingPunct="1">
              <a:lnSpc>
                <a:spcPct val="80000"/>
              </a:lnSpc>
              <a:buFontTx/>
              <a:buNone/>
            </a:pPr>
            <a:r>
              <a:rPr lang="sl-SI" altLang="sl-SI" sz="1400" b="1" dirty="0">
                <a:solidFill>
                  <a:schemeClr val="hlink"/>
                </a:solidFill>
              </a:rPr>
              <a:t>     </a:t>
            </a:r>
            <a:r>
              <a:rPr lang="sl-SI" altLang="sl-SI" sz="1400" b="1" dirty="0"/>
              <a:t>3. (doktorska) stopnja                                   </a:t>
            </a:r>
            <a:r>
              <a:rPr lang="sl-SI" altLang="sl-SI" sz="1400" b="1" dirty="0">
                <a:solidFill>
                  <a:srgbClr val="FF9900"/>
                </a:solidFill>
              </a:rPr>
              <a:t>DOKTOR</a:t>
            </a:r>
          </a:p>
          <a:p>
            <a:pPr eaLnBrk="1" hangingPunct="1">
              <a:lnSpc>
                <a:spcPct val="80000"/>
              </a:lnSpc>
              <a:buFontTx/>
              <a:buNone/>
            </a:pPr>
            <a:r>
              <a:rPr lang="sl-SI" altLang="sl-SI" sz="1400" dirty="0"/>
              <a:t>           (3 leta)</a:t>
            </a:r>
            <a:endParaRPr lang="sl-SI" sz="1400" dirty="0"/>
          </a:p>
        </p:txBody>
      </p:sp>
    </p:spTree>
    <p:extLst>
      <p:ext uri="{BB962C8B-B14F-4D97-AF65-F5344CB8AC3E}">
        <p14:creationId xmlns:p14="http://schemas.microsoft.com/office/powerpoint/2010/main" val="40222410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44880" y="274638"/>
            <a:ext cx="7757160" cy="1143000"/>
          </a:xfrm>
        </p:spPr>
        <p:txBody>
          <a:bodyPr/>
          <a:lstStyle/>
          <a:p>
            <a:r>
              <a:rPr lang="sl-SI" sz="3200" b="1" i="1" dirty="0">
                <a:solidFill>
                  <a:srgbClr val="002060"/>
                </a:solidFill>
                <a:effectLst>
                  <a:outerShdw blurRad="38100" dist="38100" dir="2700000" algn="tl">
                    <a:srgbClr val="000000">
                      <a:alpha val="43137"/>
                    </a:srgbClr>
                  </a:outerShdw>
                </a:effectLst>
              </a:rPr>
              <a:t>KAKO IZPOLNIM </a:t>
            </a:r>
            <a:r>
              <a:rPr lang="sl-SI" sz="3200" b="1" i="1" dirty="0" smtClean="0">
                <a:solidFill>
                  <a:srgbClr val="002060"/>
                </a:solidFill>
                <a:effectLst>
                  <a:outerShdw blurRad="38100" dist="38100" dir="2700000" algn="tl">
                    <a:srgbClr val="000000">
                      <a:alpha val="43137"/>
                    </a:srgbClr>
                  </a:outerShdw>
                </a:effectLst>
              </a:rPr>
              <a:t>PRIJAVO - KPS ???</a:t>
            </a:r>
            <a:endParaRPr lang="sl-SI" sz="3200" i="1" dirty="0">
              <a:solidFill>
                <a:srgbClr val="002060"/>
              </a:solidFill>
            </a:endParaRPr>
          </a:p>
        </p:txBody>
      </p:sp>
      <p:sp>
        <p:nvSpPr>
          <p:cNvPr id="3" name="Ograda vsebine 2"/>
          <p:cNvSpPr>
            <a:spLocks noGrp="1"/>
          </p:cNvSpPr>
          <p:nvPr>
            <p:ph idx="1"/>
          </p:nvPr>
        </p:nvSpPr>
        <p:spPr>
          <a:xfrm>
            <a:off x="457200" y="1600200"/>
            <a:ext cx="8534400" cy="4525963"/>
          </a:xfrm>
        </p:spPr>
        <p:txBody>
          <a:bodyPr>
            <a:normAutofit/>
          </a:bodyPr>
          <a:lstStyle/>
          <a:p>
            <a:pPr marL="0" indent="0">
              <a:buNone/>
            </a:pPr>
            <a:r>
              <a:rPr lang="sl-SI" sz="1800" b="1" dirty="0" smtClean="0">
                <a:solidFill>
                  <a:srgbClr val="FF0066"/>
                </a:solidFill>
              </a:rPr>
              <a:t>       KAJ MI PRINESE STATUS KANDIDATA S POSEBNIM STATUSOM? </a:t>
            </a:r>
          </a:p>
          <a:p>
            <a:r>
              <a:rPr lang="sl-SI" sz="1800" b="1" i="1" dirty="0" smtClean="0">
                <a:solidFill>
                  <a:srgbClr val="002060"/>
                </a:solidFill>
                <a:latin typeface="+mj-lt"/>
              </a:rPr>
              <a:t>KANDIDATI, KI IMAJO POS </a:t>
            </a:r>
            <a:r>
              <a:rPr lang="sl-SI" sz="1800" b="1" i="1" dirty="0" smtClean="0">
                <a:solidFill>
                  <a:srgbClr val="002060"/>
                </a:solidFill>
                <a:latin typeface="+mj-lt"/>
                <a:ea typeface="Times New Roman"/>
                <a:cs typeface="Times New Roman"/>
              </a:rPr>
              <a:t>MORAJO ZA NAKNADNO UVRSTITEV OB IZPOLNJEVANJU SPLOŠNIH VPISNIH POGOJEV DOSEČI 90 % MINIMUMA TOČK </a:t>
            </a:r>
          </a:p>
          <a:p>
            <a:pPr marL="0" indent="0">
              <a:buNone/>
            </a:pPr>
            <a:endParaRPr lang="sl-SI" sz="1800" b="1" i="1" dirty="0">
              <a:solidFill>
                <a:srgbClr val="002060"/>
              </a:solidFill>
              <a:latin typeface="+mj-lt"/>
              <a:ea typeface="Times New Roman"/>
              <a:cs typeface="Times New Roman"/>
            </a:endParaRPr>
          </a:p>
          <a:p>
            <a:r>
              <a:rPr lang="sl-SI" sz="1800" b="1" i="1" dirty="0" smtClean="0">
                <a:solidFill>
                  <a:srgbClr val="002060"/>
                </a:solidFill>
                <a:latin typeface="+mj-lt"/>
                <a:ea typeface="Times New Roman"/>
                <a:cs typeface="Times New Roman"/>
              </a:rPr>
              <a:t>KANDIDATI SO SPREJETI V PRVEGA OD NAPISANIH ŠTUDIJSKIH PROGRAMOV V PRIJAVI, ZA KATEREGA IZPOLNJUJEJO SPLOŠNE POGOJE ZA VPIS IN SO DOSEGLI 90% MINIMUMA TOČK</a:t>
            </a:r>
            <a:endParaRPr lang="sl-SI" sz="1800" b="1" dirty="0" smtClean="0">
              <a:solidFill>
                <a:srgbClr val="002060"/>
              </a:solidFill>
              <a:latin typeface="+mj-lt"/>
              <a:ea typeface="Calibri"/>
              <a:cs typeface="Times New Roman"/>
            </a:endParaRPr>
          </a:p>
          <a:p>
            <a:pPr marL="0" indent="0">
              <a:buNone/>
            </a:pPr>
            <a:endParaRPr lang="sl-SI" sz="1800" dirty="0">
              <a:solidFill>
                <a:srgbClr val="002060"/>
              </a:solidFill>
            </a:endParaRPr>
          </a:p>
        </p:txBody>
      </p:sp>
    </p:spTree>
    <p:extLst>
      <p:ext uri="{BB962C8B-B14F-4D97-AF65-F5344CB8AC3E}">
        <p14:creationId xmlns:p14="http://schemas.microsoft.com/office/powerpoint/2010/main" val="4437005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91850" y="103006"/>
            <a:ext cx="8229600" cy="792088"/>
          </a:xfrm>
        </p:spPr>
        <p:txBody>
          <a:bodyPr/>
          <a:lstStyle/>
          <a:p>
            <a:r>
              <a:rPr lang="sl-SI" sz="3200" b="1" i="1" dirty="0">
                <a:solidFill>
                  <a:srgbClr val="002060"/>
                </a:solidFill>
                <a:effectLst>
                  <a:outerShdw blurRad="38100" dist="38100" dir="2700000" algn="tl">
                    <a:srgbClr val="000000">
                      <a:alpha val="43137"/>
                    </a:srgbClr>
                  </a:outerShdw>
                </a:effectLst>
              </a:rPr>
              <a:t>KAKO IZPOLNIM PRIJAVO - </a:t>
            </a:r>
            <a:r>
              <a:rPr lang="sl-SI" sz="3200" b="1" i="1" dirty="0" err="1">
                <a:solidFill>
                  <a:srgbClr val="002060"/>
                </a:solidFill>
                <a:effectLst>
                  <a:outerShdw blurRad="38100" dist="38100" dir="2700000" algn="tl">
                    <a:srgbClr val="000000">
                      <a:alpha val="43137"/>
                    </a:srgbClr>
                  </a:outerShdw>
                </a:effectLst>
              </a:rPr>
              <a:t>POS</a:t>
            </a:r>
            <a:r>
              <a:rPr lang="sl-SI" sz="3200" b="1" i="1" dirty="0">
                <a:solidFill>
                  <a:srgbClr val="002060"/>
                </a:solidFill>
                <a:effectLst>
                  <a:outerShdw blurRad="38100" dist="38100" dir="2700000" algn="tl">
                    <a:srgbClr val="000000">
                      <a:alpha val="43137"/>
                    </a:srgbClr>
                  </a:outerShdw>
                </a:effectLst>
              </a:rPr>
              <a:t> ???</a:t>
            </a:r>
            <a:endParaRPr lang="sl-SI" sz="3200" i="1" dirty="0">
              <a:solidFill>
                <a:srgbClr val="002060"/>
              </a:solidFill>
              <a:effectLst>
                <a:outerShdw blurRad="38100" dist="38100" dir="2700000" algn="tl">
                  <a:srgbClr val="000000">
                    <a:alpha val="43137"/>
                  </a:srgbClr>
                </a:outerShdw>
              </a:effectLst>
            </a:endParaRPr>
          </a:p>
        </p:txBody>
      </p:sp>
      <p:sp>
        <p:nvSpPr>
          <p:cNvPr id="6" name="PoljeZBesedilom 5"/>
          <p:cNvSpPr txBox="1"/>
          <p:nvPr/>
        </p:nvSpPr>
        <p:spPr>
          <a:xfrm>
            <a:off x="284333" y="961530"/>
            <a:ext cx="2790443" cy="1200329"/>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IGOR B. (</a:t>
            </a:r>
            <a:r>
              <a:rPr lang="sl-SI" sz="2400" b="1" u="sng" dirty="0" err="1" smtClean="0">
                <a:solidFill>
                  <a:srgbClr val="002060"/>
                </a:solidFill>
              </a:rPr>
              <a:t>POS</a:t>
            </a:r>
            <a:r>
              <a:rPr lang="sl-SI" sz="2400" b="1" u="sng" dirty="0" smtClean="0">
                <a:solidFill>
                  <a:srgbClr val="002060"/>
                </a:solidFill>
              </a:rPr>
              <a:t>)</a:t>
            </a:r>
            <a:r>
              <a:rPr lang="sl-SI" b="1" dirty="0" smtClean="0">
                <a:solidFill>
                  <a:srgbClr val="002060"/>
                </a:solidFill>
              </a:rPr>
              <a:t> </a:t>
            </a:r>
          </a:p>
          <a:p>
            <a:r>
              <a:rPr lang="sl-SI" sz="1600" dirty="0" smtClean="0">
                <a:solidFill>
                  <a:srgbClr val="002060"/>
                </a:solidFill>
              </a:rPr>
              <a:t>3. letnik = 2</a:t>
            </a:r>
          </a:p>
          <a:p>
            <a:r>
              <a:rPr lang="sl-SI" sz="1600" dirty="0" smtClean="0">
                <a:solidFill>
                  <a:srgbClr val="002060"/>
                </a:solidFill>
              </a:rPr>
              <a:t>4. letnik = 2</a:t>
            </a:r>
          </a:p>
          <a:p>
            <a:r>
              <a:rPr lang="sl-SI" sz="1600" dirty="0" smtClean="0">
                <a:solidFill>
                  <a:srgbClr val="002060"/>
                </a:solidFill>
              </a:rPr>
              <a:t>Matura = 10 točk </a:t>
            </a:r>
            <a:r>
              <a:rPr lang="sl-SI" sz="1600" dirty="0" smtClean="0">
                <a:solidFill>
                  <a:srgbClr val="FF0066"/>
                </a:solidFill>
              </a:rPr>
              <a:t>=&gt; 40točk</a:t>
            </a:r>
          </a:p>
        </p:txBody>
      </p:sp>
      <p:sp>
        <p:nvSpPr>
          <p:cNvPr id="7" name="PoljeZBesedilom 6"/>
          <p:cNvSpPr txBox="1"/>
          <p:nvPr/>
        </p:nvSpPr>
        <p:spPr>
          <a:xfrm>
            <a:off x="5062195" y="970958"/>
            <a:ext cx="2667784" cy="1200329"/>
          </a:xfrm>
          <a:prstGeom prst="rect">
            <a:avLst/>
          </a:prstGeom>
          <a:solidFill>
            <a:schemeClr val="accent6">
              <a:lumMod val="40000"/>
              <a:lumOff val="60000"/>
              <a:alpha val="32000"/>
            </a:schemeClr>
          </a:solidFill>
          <a:ln>
            <a:solidFill>
              <a:srgbClr val="FF0066"/>
            </a:solidFill>
          </a:ln>
        </p:spPr>
        <p:txBody>
          <a:bodyPr wrap="square" rtlCol="0">
            <a:spAutoFit/>
          </a:bodyPr>
          <a:lstStyle/>
          <a:p>
            <a:pPr algn="ctr"/>
            <a:r>
              <a:rPr lang="sl-SI" sz="2400" b="1" u="sng" dirty="0" smtClean="0">
                <a:solidFill>
                  <a:srgbClr val="002060"/>
                </a:solidFill>
              </a:rPr>
              <a:t>PETRA K. (</a:t>
            </a:r>
            <a:r>
              <a:rPr lang="sl-SI" sz="2400" b="1" u="sng" dirty="0" err="1" smtClean="0">
                <a:solidFill>
                  <a:srgbClr val="002060"/>
                </a:solidFill>
              </a:rPr>
              <a:t>POS</a:t>
            </a:r>
            <a:r>
              <a:rPr lang="sl-SI" sz="2400" b="1" u="sng" dirty="0" smtClean="0">
                <a:solidFill>
                  <a:srgbClr val="002060"/>
                </a:solidFill>
              </a:rPr>
              <a:t>)</a:t>
            </a:r>
            <a:endParaRPr lang="sl-SI" b="1" dirty="0" smtClean="0">
              <a:solidFill>
                <a:srgbClr val="002060"/>
              </a:solidFill>
            </a:endParaRPr>
          </a:p>
          <a:p>
            <a:r>
              <a:rPr lang="sl-SI" sz="1600" dirty="0" smtClean="0">
                <a:solidFill>
                  <a:srgbClr val="002060"/>
                </a:solidFill>
              </a:rPr>
              <a:t>3. letnik = 3</a:t>
            </a:r>
          </a:p>
          <a:p>
            <a:r>
              <a:rPr lang="sl-SI" sz="1600" dirty="0" smtClean="0">
                <a:solidFill>
                  <a:srgbClr val="002060"/>
                </a:solidFill>
              </a:rPr>
              <a:t>4. letnik = 4</a:t>
            </a:r>
          </a:p>
          <a:p>
            <a:r>
              <a:rPr lang="sl-SI" sz="1600" dirty="0" smtClean="0">
                <a:solidFill>
                  <a:srgbClr val="002060"/>
                </a:solidFill>
              </a:rPr>
              <a:t>Matura = 20 točk </a:t>
            </a:r>
            <a:r>
              <a:rPr lang="sl-SI" sz="1600" dirty="0" smtClean="0">
                <a:solidFill>
                  <a:srgbClr val="FF0066"/>
                </a:solidFill>
              </a:rPr>
              <a:t>=&gt; 76točk</a:t>
            </a:r>
          </a:p>
        </p:txBody>
      </p:sp>
      <p:sp>
        <p:nvSpPr>
          <p:cNvPr id="11" name="Dokument 10"/>
          <p:cNvSpPr/>
          <p:nvPr/>
        </p:nvSpPr>
        <p:spPr>
          <a:xfrm>
            <a:off x="284333" y="2340991"/>
            <a:ext cx="3891741" cy="1288330"/>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Logistika </a:t>
            </a:r>
            <a:r>
              <a:rPr lang="sl-SI" dirty="0" err="1" smtClean="0">
                <a:solidFill>
                  <a:srgbClr val="FFC000"/>
                </a:solidFill>
              </a:rPr>
              <a:t>sist</a:t>
            </a:r>
            <a:r>
              <a:rPr lang="sl-SI" dirty="0" smtClean="0">
                <a:solidFill>
                  <a:srgbClr val="FFC000"/>
                </a:solidFill>
              </a:rPr>
              <a:t>. </a:t>
            </a:r>
            <a:r>
              <a:rPr lang="sl-SI" dirty="0" err="1" smtClean="0">
                <a:solidFill>
                  <a:srgbClr val="FFC000"/>
                </a:solidFill>
              </a:rPr>
              <a:t>UN</a:t>
            </a:r>
            <a:r>
              <a:rPr lang="sl-SI" dirty="0" smtClean="0">
                <a:solidFill>
                  <a:srgbClr val="FFC000"/>
                </a:solidFill>
              </a:rPr>
              <a:t> – </a:t>
            </a:r>
            <a:r>
              <a:rPr lang="sl-SI" dirty="0" err="1" smtClean="0">
                <a:solidFill>
                  <a:srgbClr val="FFC000"/>
                </a:solidFill>
              </a:rPr>
              <a:t>UMB</a:t>
            </a:r>
            <a:r>
              <a:rPr lang="sl-SI" dirty="0" smtClean="0">
                <a:solidFill>
                  <a:srgbClr val="FFC000"/>
                </a:solidFill>
              </a:rPr>
              <a:t> (100 mest)</a:t>
            </a:r>
          </a:p>
          <a:p>
            <a:pPr algn="ctr"/>
            <a:r>
              <a:rPr lang="sl-SI" dirty="0" smtClean="0">
                <a:solidFill>
                  <a:srgbClr val="FFC000"/>
                </a:solidFill>
              </a:rPr>
              <a:t>(NEOMEJEN, 95 sprejetih)</a:t>
            </a:r>
            <a:endParaRPr lang="sl-SI" dirty="0"/>
          </a:p>
        </p:txBody>
      </p:sp>
      <p:sp>
        <p:nvSpPr>
          <p:cNvPr id="12" name="Dokument 11"/>
          <p:cNvSpPr/>
          <p:nvPr/>
        </p:nvSpPr>
        <p:spPr>
          <a:xfrm>
            <a:off x="4700830" y="2312710"/>
            <a:ext cx="4094378"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marL="342900" indent="-342900" algn="ctr">
              <a:buAutoNum type="arabicPeriod"/>
            </a:pPr>
            <a:r>
              <a:rPr lang="sl-SI" dirty="0" smtClean="0">
                <a:solidFill>
                  <a:srgbClr val="FFC000"/>
                </a:solidFill>
              </a:rPr>
              <a:t>ŽELJA</a:t>
            </a:r>
          </a:p>
          <a:p>
            <a:pPr algn="ctr"/>
            <a:r>
              <a:rPr lang="sl-SI" dirty="0" smtClean="0">
                <a:solidFill>
                  <a:srgbClr val="FFC000"/>
                </a:solidFill>
              </a:rPr>
              <a:t>Medicina </a:t>
            </a:r>
            <a:r>
              <a:rPr lang="sl-SI" dirty="0" err="1" smtClean="0">
                <a:solidFill>
                  <a:srgbClr val="FFC000"/>
                </a:solidFill>
              </a:rPr>
              <a:t>UN</a:t>
            </a:r>
            <a:r>
              <a:rPr lang="sl-SI" dirty="0" smtClean="0">
                <a:solidFill>
                  <a:srgbClr val="FFC000"/>
                </a:solidFill>
              </a:rPr>
              <a:t> - ULJ (96 mest)</a:t>
            </a:r>
            <a:r>
              <a:rPr lang="sl-SI" dirty="0" smtClean="0"/>
              <a:t>	</a:t>
            </a:r>
          </a:p>
          <a:p>
            <a:pPr algn="ctr"/>
            <a:r>
              <a:rPr lang="sl-SI" dirty="0" smtClean="0">
                <a:solidFill>
                  <a:srgbClr val="FFC000"/>
                </a:solidFill>
              </a:rPr>
              <a:t>(OMEJEN min 83 točk</a:t>
            </a:r>
            <a:r>
              <a:rPr lang="sl-SI" dirty="0" smtClean="0">
                <a:solidFill>
                  <a:srgbClr val="00B050"/>
                </a:solidFill>
              </a:rPr>
              <a:t>/min POS 74,7</a:t>
            </a:r>
            <a:r>
              <a:rPr lang="sl-SI" dirty="0" smtClean="0">
                <a:solidFill>
                  <a:srgbClr val="FFC000"/>
                </a:solidFill>
              </a:rPr>
              <a:t>)</a:t>
            </a:r>
            <a:endParaRPr lang="sl-SI" dirty="0">
              <a:solidFill>
                <a:srgbClr val="FFC000"/>
              </a:solidFill>
            </a:endParaRPr>
          </a:p>
        </p:txBody>
      </p:sp>
      <p:sp>
        <p:nvSpPr>
          <p:cNvPr id="13" name="Dokument 12"/>
          <p:cNvSpPr/>
          <p:nvPr/>
        </p:nvSpPr>
        <p:spPr>
          <a:xfrm>
            <a:off x="4700830" y="3734586"/>
            <a:ext cx="4094378"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algn="ctr"/>
            <a:r>
              <a:rPr lang="sl-SI" dirty="0" smtClean="0">
                <a:solidFill>
                  <a:srgbClr val="FFC000"/>
                </a:solidFill>
              </a:rPr>
              <a:t>2. ŽELJA</a:t>
            </a:r>
          </a:p>
          <a:p>
            <a:pPr algn="ctr"/>
            <a:r>
              <a:rPr lang="sl-SI" dirty="0" smtClean="0">
                <a:solidFill>
                  <a:srgbClr val="FFC000"/>
                </a:solidFill>
              </a:rPr>
              <a:t>Logistika sistemov </a:t>
            </a:r>
            <a:r>
              <a:rPr lang="sl-SI" dirty="0" err="1" smtClean="0">
                <a:solidFill>
                  <a:srgbClr val="FFC000"/>
                </a:solidFill>
              </a:rPr>
              <a:t>UN</a:t>
            </a:r>
            <a:r>
              <a:rPr lang="sl-SI" dirty="0">
                <a:solidFill>
                  <a:srgbClr val="FFC000"/>
                </a:solidFill>
              </a:rPr>
              <a:t> </a:t>
            </a:r>
            <a:r>
              <a:rPr lang="sl-SI" dirty="0" smtClean="0">
                <a:solidFill>
                  <a:srgbClr val="FFC000"/>
                </a:solidFill>
              </a:rPr>
              <a:t>(5 mest)</a:t>
            </a:r>
          </a:p>
          <a:p>
            <a:pPr algn="ctr"/>
            <a:r>
              <a:rPr lang="sl-SI" dirty="0" smtClean="0">
                <a:solidFill>
                  <a:srgbClr val="FFC000"/>
                </a:solidFill>
              </a:rPr>
              <a:t>(OMEJEN z 2. in 3. željo, min </a:t>
            </a:r>
          </a:p>
          <a:p>
            <a:pPr algn="ctr"/>
            <a:r>
              <a:rPr lang="sl-SI" dirty="0" smtClean="0">
                <a:solidFill>
                  <a:srgbClr val="FFC000"/>
                </a:solidFill>
              </a:rPr>
              <a:t>79 )	</a:t>
            </a:r>
            <a:endParaRPr lang="sl-SI" dirty="0">
              <a:solidFill>
                <a:srgbClr val="FFC000"/>
              </a:solidFill>
            </a:endParaRPr>
          </a:p>
        </p:txBody>
      </p:sp>
      <p:sp>
        <p:nvSpPr>
          <p:cNvPr id="14" name="Dokument 13"/>
          <p:cNvSpPr/>
          <p:nvPr/>
        </p:nvSpPr>
        <p:spPr>
          <a:xfrm>
            <a:off x="4700829" y="5195740"/>
            <a:ext cx="4094379" cy="1168924"/>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342900" indent="-342900" algn="ctr">
              <a:buAutoNum type="arabicPeriod"/>
            </a:pPr>
            <a:endParaRPr lang="sl-SI" dirty="0" smtClean="0"/>
          </a:p>
          <a:p>
            <a:pPr algn="ctr"/>
            <a:r>
              <a:rPr lang="sl-SI" dirty="0" smtClean="0">
                <a:solidFill>
                  <a:srgbClr val="FFC000"/>
                </a:solidFill>
              </a:rPr>
              <a:t>3. ŽELJA</a:t>
            </a:r>
          </a:p>
          <a:p>
            <a:pPr algn="ctr"/>
            <a:r>
              <a:rPr lang="sl-SI" dirty="0" smtClean="0">
                <a:solidFill>
                  <a:srgbClr val="FFC000"/>
                </a:solidFill>
              </a:rPr>
              <a:t>ZDRAV. NEGA </a:t>
            </a:r>
            <a:r>
              <a:rPr lang="sl-SI" dirty="0" err="1" smtClean="0">
                <a:solidFill>
                  <a:srgbClr val="FFC000"/>
                </a:solidFill>
              </a:rPr>
              <a:t>VS</a:t>
            </a:r>
            <a:r>
              <a:rPr lang="sl-SI" dirty="0" smtClean="0">
                <a:solidFill>
                  <a:srgbClr val="FFC000"/>
                </a:solidFill>
              </a:rPr>
              <a:t> </a:t>
            </a:r>
            <a:r>
              <a:rPr lang="sl-SI" dirty="0" err="1" smtClean="0">
                <a:solidFill>
                  <a:srgbClr val="FFC000"/>
                </a:solidFill>
              </a:rPr>
              <a:t>UNP</a:t>
            </a:r>
            <a:r>
              <a:rPr lang="sl-SI" dirty="0" smtClean="0">
                <a:solidFill>
                  <a:srgbClr val="FFC000"/>
                </a:solidFill>
              </a:rPr>
              <a:t>(60 mest)</a:t>
            </a:r>
          </a:p>
          <a:p>
            <a:pPr algn="ctr"/>
            <a:r>
              <a:rPr lang="sl-SI" dirty="0" smtClean="0">
                <a:solidFill>
                  <a:srgbClr val="FFC000"/>
                </a:solidFill>
              </a:rPr>
              <a:t>(OMEJEN; min 69 točk)</a:t>
            </a:r>
            <a:endParaRPr lang="sl-SI" dirty="0"/>
          </a:p>
        </p:txBody>
      </p:sp>
      <p:sp>
        <p:nvSpPr>
          <p:cNvPr id="21" name="Puščica dol 20"/>
          <p:cNvSpPr/>
          <p:nvPr/>
        </p:nvSpPr>
        <p:spPr>
          <a:xfrm>
            <a:off x="8129046" y="4826524"/>
            <a:ext cx="277266" cy="235670"/>
          </a:xfrm>
          <a:prstGeom prst="down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2" name="Zlomljena puščica 21"/>
          <p:cNvSpPr/>
          <p:nvPr/>
        </p:nvSpPr>
        <p:spPr>
          <a:xfrm rot="5400000">
            <a:off x="7824963" y="1280483"/>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3" name="Zlomljena puščica 22"/>
          <p:cNvSpPr/>
          <p:nvPr/>
        </p:nvSpPr>
        <p:spPr>
          <a:xfrm rot="5400000">
            <a:off x="3250684" y="1280484"/>
            <a:ext cx="736139" cy="737568"/>
          </a:xfrm>
          <a:prstGeom prst="ben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solidFill>
                <a:schemeClr val="tx1"/>
              </a:solidFill>
            </a:endParaRPr>
          </a:p>
        </p:txBody>
      </p:sp>
      <p:sp>
        <p:nvSpPr>
          <p:cNvPr id="24" name="Puščica dol 23"/>
          <p:cNvSpPr/>
          <p:nvPr/>
        </p:nvSpPr>
        <p:spPr>
          <a:xfrm>
            <a:off x="8250809" y="3337090"/>
            <a:ext cx="311007" cy="311086"/>
          </a:xfrm>
          <a:prstGeom prst="down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7" name="Elipsa 26"/>
          <p:cNvSpPr/>
          <p:nvPr/>
        </p:nvSpPr>
        <p:spPr>
          <a:xfrm>
            <a:off x="152400" y="2273458"/>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9" name="Elipsa 28"/>
          <p:cNvSpPr/>
          <p:nvPr/>
        </p:nvSpPr>
        <p:spPr>
          <a:xfrm>
            <a:off x="4658412" y="5062194"/>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0" name="Elipsa 19"/>
          <p:cNvSpPr/>
          <p:nvPr/>
        </p:nvSpPr>
        <p:spPr>
          <a:xfrm>
            <a:off x="4711752" y="2174214"/>
            <a:ext cx="4136796" cy="1502005"/>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3061398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barn(inVertical)">
                                      <p:cBhvr>
                                        <p:cTn id="10" dur="5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arn(inVertical)">
                                      <p:cBhvr>
                                        <p:cTn id="21" dur="500"/>
                                        <p:tgtEl>
                                          <p:spTgt spid="22"/>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arn(inVertical)">
                                      <p:cBhvr>
                                        <p:cTn id="24" dur="500"/>
                                        <p:tgtEl>
                                          <p:spTgt spid="12"/>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barn(inVertical)">
                                      <p:cBhvr>
                                        <p:cTn id="27" dur="500"/>
                                        <p:tgtEl>
                                          <p:spTgt spid="24"/>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barn(inVertical)">
                                      <p:cBhvr>
                                        <p:cTn id="33" dur="500"/>
                                        <p:tgtEl>
                                          <p:spTgt spid="21"/>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arn(inVertical)">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barn(inVertical)">
                                      <p:cBhvr>
                                        <p:cTn id="41" dur="500"/>
                                        <p:tgtEl>
                                          <p:spTgt spid="27"/>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barn(inVertical)">
                                      <p:cBhvr>
                                        <p:cTn id="46" dur="500"/>
                                        <p:tgtEl>
                                          <p:spTgt spid="2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grpId="1" nodeType="clickEffect">
                                  <p:stCondLst>
                                    <p:cond delay="0"/>
                                  </p:stCondLst>
                                  <p:childTnLst>
                                    <p:animEffect transition="out" filter="fade">
                                      <p:cBhvr>
                                        <p:cTn id="50" dur="500"/>
                                        <p:tgtEl>
                                          <p:spTgt spid="21"/>
                                        </p:tgtEl>
                                      </p:cBhvr>
                                    </p:animEffect>
                                    <p:set>
                                      <p:cBhvr>
                                        <p:cTn id="51" dur="1" fill="hold">
                                          <p:stCondLst>
                                            <p:cond delay="499"/>
                                          </p:stCondLst>
                                        </p:cTn>
                                        <p:tgtEl>
                                          <p:spTgt spid="21"/>
                                        </p:tgtEl>
                                        <p:attrNameLst>
                                          <p:attrName>style.visibility</p:attrName>
                                        </p:attrNameLst>
                                      </p:cBhvr>
                                      <p:to>
                                        <p:strVal val="hidden"/>
                                      </p:to>
                                    </p:set>
                                  </p:childTnLst>
                                </p:cTn>
                              </p:par>
                              <p:par>
                                <p:cTn id="52" presetID="10" presetClass="exit" presetSubtype="0" fill="hold" grpId="1" nodeType="withEffect">
                                  <p:stCondLst>
                                    <p:cond delay="0"/>
                                  </p:stCondLst>
                                  <p:childTnLst>
                                    <p:animEffect transition="out" filter="fade">
                                      <p:cBhvr>
                                        <p:cTn id="53" dur="500"/>
                                        <p:tgtEl>
                                          <p:spTgt spid="14"/>
                                        </p:tgtEl>
                                      </p:cBhvr>
                                    </p:animEffect>
                                    <p:set>
                                      <p:cBhvr>
                                        <p:cTn id="54" dur="1" fill="hold">
                                          <p:stCondLst>
                                            <p:cond delay="499"/>
                                          </p:stCondLst>
                                        </p:cTn>
                                        <p:tgtEl>
                                          <p:spTgt spid="14"/>
                                        </p:tgtEl>
                                        <p:attrNameLst>
                                          <p:attrName>style.visibility</p:attrName>
                                        </p:attrNameLst>
                                      </p:cBhvr>
                                      <p:to>
                                        <p:strVal val="hidden"/>
                                      </p:to>
                                    </p:set>
                                  </p:childTnLst>
                                </p:cTn>
                              </p:par>
                              <p:par>
                                <p:cTn id="55" presetID="10" presetClass="exit" presetSubtype="0" fill="hold" grpId="1" nodeType="withEffect">
                                  <p:stCondLst>
                                    <p:cond delay="0"/>
                                  </p:stCondLst>
                                  <p:childTnLst>
                                    <p:animEffect transition="out" filter="fade">
                                      <p:cBhvr>
                                        <p:cTn id="56" dur="500"/>
                                        <p:tgtEl>
                                          <p:spTgt spid="29"/>
                                        </p:tgtEl>
                                      </p:cBhvr>
                                    </p:animEffect>
                                    <p:set>
                                      <p:cBhvr>
                                        <p:cTn id="57" dur="1" fill="hold">
                                          <p:stCondLst>
                                            <p:cond delay="499"/>
                                          </p:stCondLst>
                                        </p:cTn>
                                        <p:tgtEl>
                                          <p:spTgt spid="29"/>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barn(inVertical)">
                                      <p:cBhvr>
                                        <p:cTn id="6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2" grpId="0" animBg="1"/>
      <p:bldP spid="13" grpId="0" animBg="1"/>
      <p:bldP spid="14" grpId="0" animBg="1"/>
      <p:bldP spid="14" grpId="1" animBg="1"/>
      <p:bldP spid="21" grpId="0" animBg="1"/>
      <p:bldP spid="21" grpId="1" animBg="1"/>
      <p:bldP spid="22" grpId="0" animBg="1"/>
      <p:bldP spid="23" grpId="0" animBg="1"/>
      <p:bldP spid="24" grpId="0" animBg="1"/>
      <p:bldP spid="27" grpId="0" animBg="1"/>
      <p:bldP spid="29" grpId="0" animBg="1"/>
      <p:bldP spid="29" grpId="1" animBg="1"/>
      <p:bldP spid="2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96450" y="550144"/>
            <a:ext cx="7826190" cy="1024656"/>
          </a:xfrm>
        </p:spPr>
        <p:txBody>
          <a:bodyPr>
            <a:noAutofit/>
          </a:bodyPr>
          <a:lstStyle/>
          <a:p>
            <a:r>
              <a:rPr lang="sl-SI" sz="3200" b="1" i="1" dirty="0">
                <a:solidFill>
                  <a:srgbClr val="002060"/>
                </a:solidFill>
                <a:effectLst>
                  <a:outerShdw blurRad="38100" dist="38100" dir="2700000" algn="tl">
                    <a:srgbClr val="000000">
                      <a:alpha val="43137"/>
                    </a:srgbClr>
                  </a:outerShdw>
                </a:effectLst>
              </a:rPr>
              <a:t>KAKO IZPOLNIM PRIJAVO - </a:t>
            </a:r>
            <a:r>
              <a:rPr lang="sl-SI" sz="3200" b="1" i="1" dirty="0" smtClean="0">
                <a:solidFill>
                  <a:srgbClr val="002060"/>
                </a:solidFill>
                <a:effectLst>
                  <a:outerShdw blurRad="38100" dist="38100" dir="2700000" algn="tl">
                    <a:srgbClr val="000000">
                      <a:alpha val="43137"/>
                    </a:srgbClr>
                  </a:outerShdw>
                </a:effectLst>
              </a:rPr>
              <a:t>KPS </a:t>
            </a:r>
            <a:r>
              <a:rPr lang="sl-SI" sz="3200" b="1" i="1" dirty="0">
                <a:solidFill>
                  <a:srgbClr val="002060"/>
                </a:solidFill>
                <a:effectLst>
                  <a:outerShdw blurRad="38100" dist="38100" dir="2700000" algn="tl">
                    <a:srgbClr val="000000">
                      <a:alpha val="43137"/>
                    </a:srgbClr>
                  </a:outerShdw>
                </a:effectLst>
              </a:rPr>
              <a:t>???</a:t>
            </a:r>
            <a:endParaRPr lang="sl-SI" sz="3200" i="1" dirty="0">
              <a:solidFill>
                <a:srgbClr val="002060"/>
              </a:solidFill>
            </a:endParaRPr>
          </a:p>
        </p:txBody>
      </p:sp>
      <p:sp>
        <p:nvSpPr>
          <p:cNvPr id="3" name="Ograda vsebine 2"/>
          <p:cNvSpPr>
            <a:spLocks noGrp="1"/>
          </p:cNvSpPr>
          <p:nvPr>
            <p:ph idx="1"/>
          </p:nvPr>
        </p:nvSpPr>
        <p:spPr>
          <a:xfrm>
            <a:off x="457200" y="1600200"/>
            <a:ext cx="8526780" cy="4525963"/>
          </a:xfrm>
        </p:spPr>
        <p:txBody>
          <a:bodyPr>
            <a:normAutofit fontScale="70000" lnSpcReduction="20000"/>
          </a:bodyPr>
          <a:lstStyle/>
          <a:p>
            <a:pPr marL="0" indent="0">
              <a:buNone/>
            </a:pPr>
            <a:r>
              <a:rPr lang="sl-SI" b="1" dirty="0" smtClean="0">
                <a:solidFill>
                  <a:srgbClr val="FF0066"/>
                </a:solidFill>
                <a:effectLst>
                  <a:outerShdw blurRad="38100" dist="38100" dir="2700000" algn="tl">
                    <a:srgbClr val="000000">
                      <a:alpha val="43137"/>
                    </a:srgbClr>
                  </a:outerShdw>
                </a:effectLst>
              </a:rPr>
              <a:t>  KDAJ LAHKO ZAPROSIM ZA KPS:</a:t>
            </a:r>
          </a:p>
          <a:p>
            <a:r>
              <a:rPr lang="sl-SI" sz="2000" b="1" dirty="0" smtClean="0">
                <a:solidFill>
                  <a:srgbClr val="002060"/>
                </a:solidFill>
              </a:rPr>
              <a:t>INVALIDNOST ALI </a:t>
            </a:r>
            <a:r>
              <a:rPr lang="sl-SI" sz="2000" b="1" dirty="0" smtClean="0">
                <a:solidFill>
                  <a:srgbClr val="002060"/>
                </a:solidFill>
              </a:rPr>
              <a:t>ODLOČBA O USMERITVI (</a:t>
            </a:r>
            <a:r>
              <a:rPr lang="sl-SI" sz="2000" b="1" dirty="0" smtClean="0">
                <a:solidFill>
                  <a:srgbClr val="002060"/>
                </a:solidFill>
              </a:rPr>
              <a:t>DO </a:t>
            </a:r>
            <a:r>
              <a:rPr lang="sl-SI" sz="2000" b="1" dirty="0" smtClean="0">
                <a:solidFill>
                  <a:srgbClr val="002060"/>
                </a:solidFill>
              </a:rPr>
              <a:t>ZAKLJUČKA SREDNJE </a:t>
            </a:r>
            <a:r>
              <a:rPr lang="sl-SI" sz="2000" b="1" dirty="0">
                <a:solidFill>
                  <a:srgbClr val="002060"/>
                </a:solidFill>
              </a:rPr>
              <a:t>ŠOLE </a:t>
            </a:r>
            <a:r>
              <a:rPr lang="sl-SI" sz="2000" b="1" dirty="0" smtClean="0">
                <a:solidFill>
                  <a:srgbClr val="002060"/>
                </a:solidFill>
              </a:rPr>
              <a:t>MORA BITI IZDANA ODLOČBA ALI IZVID SPECIALISTA)</a:t>
            </a:r>
            <a:endParaRPr lang="sl-SI" sz="2000" b="1" dirty="0" smtClean="0">
              <a:solidFill>
                <a:srgbClr val="002060"/>
              </a:solidFill>
            </a:endParaRPr>
          </a:p>
          <a:p>
            <a:r>
              <a:rPr lang="sl-SI" sz="2000" b="1" dirty="0" smtClean="0">
                <a:solidFill>
                  <a:srgbClr val="002060"/>
                </a:solidFill>
              </a:rPr>
              <a:t>KRONIČNA BOLEZEN ALI POSLEDICE AKUTNE BOLEZNI IN SO VPLIVALE NA USPEH V OBDOBJU, KI SE UPOŠTEVA ZA SPREJEM (3. IN 4. LETNIK OZ. ZAKLJUČEK SREDNJE ŠOLE – </a:t>
            </a:r>
            <a:r>
              <a:rPr lang="sl-SI" sz="2000" dirty="0">
                <a:solidFill>
                  <a:schemeClr val="tx1"/>
                </a:solidFill>
              </a:rPr>
              <a:t>izvid specialista</a:t>
            </a:r>
            <a:r>
              <a:rPr lang="sl-SI" sz="2000" b="1" dirty="0" smtClean="0">
                <a:solidFill>
                  <a:srgbClr val="002060"/>
                </a:solidFill>
              </a:rPr>
              <a:t>).;</a:t>
            </a:r>
          </a:p>
          <a:p>
            <a:r>
              <a:rPr lang="sl-SI" sz="2000" b="1" dirty="0" smtClean="0">
                <a:solidFill>
                  <a:srgbClr val="002060"/>
                </a:solidFill>
              </a:rPr>
              <a:t>STATUS VRHUNSKEGA ŠPORTNIKA ALI UMETNIKA V OBDOBJU, KI SE UPOŠTEVA ZA SPREJEM (3. IN 4. LETNIK SREDNJE ŠOLE OZ. ZAKLJUČEK SREDNJE ŠOLE)</a:t>
            </a:r>
          </a:p>
          <a:p>
            <a:pPr marL="365760" lvl="1" indent="0">
              <a:buNone/>
            </a:pPr>
            <a:r>
              <a:rPr lang="sl-SI" sz="1800" b="1" dirty="0" smtClean="0">
                <a:solidFill>
                  <a:srgbClr val="002060"/>
                </a:solidFill>
              </a:rPr>
              <a:t>- </a:t>
            </a:r>
            <a:r>
              <a:rPr lang="sl-SI" sz="1800" i="1" dirty="0" smtClean="0"/>
              <a:t>potrdilo </a:t>
            </a:r>
            <a:r>
              <a:rPr lang="sl-SI" sz="1800" i="1" dirty="0"/>
              <a:t>Olimpijskega komiteja Slovenije o statusu kategoriziranega športnika, potrdilo SŠ o statusu dijaka vrhunskega športnika ali potrdilo nacionalne športne panožne </a:t>
            </a:r>
            <a:r>
              <a:rPr lang="sl-SI" sz="1800" i="1" dirty="0" smtClean="0"/>
              <a:t>z</a:t>
            </a:r>
            <a:r>
              <a:rPr lang="sl-SI" sz="1800" i="1" dirty="0"/>
              <a:t> veze o statusu </a:t>
            </a:r>
            <a:r>
              <a:rPr lang="sl-SI" sz="1800" i="1" dirty="0" smtClean="0"/>
              <a:t>A</a:t>
            </a:r>
          </a:p>
          <a:p>
            <a:pPr marL="365760" lvl="1" indent="0">
              <a:buNone/>
            </a:pPr>
            <a:r>
              <a:rPr lang="sl-SI" sz="1800" b="1" dirty="0" smtClean="0">
                <a:solidFill>
                  <a:srgbClr val="002060"/>
                </a:solidFill>
              </a:rPr>
              <a:t>- </a:t>
            </a:r>
            <a:r>
              <a:rPr lang="sl-SI" sz="1800" i="1" dirty="0" smtClean="0"/>
              <a:t>polnopravno </a:t>
            </a:r>
            <a:r>
              <a:rPr lang="sl-SI" sz="1800" i="1" dirty="0"/>
              <a:t>članstvo v nacionalnem ali mednarodnem društvu s področja umetnosti ali status samostojnega umetnika; avtorstvo ali udejstvovanje pri izvajanju umetniškega dela (nagrade oz. priznanja za izjemne dosežke) na nacionalnem ali mednarodnem področju.</a:t>
            </a:r>
            <a:endParaRPr lang="sl-SI" sz="1800" dirty="0"/>
          </a:p>
          <a:p>
            <a:endParaRPr lang="sl-SI" sz="2000" i="1" dirty="0" smtClean="0"/>
          </a:p>
          <a:p>
            <a:r>
              <a:rPr lang="sl-SI" sz="2000" b="1" dirty="0" smtClean="0">
                <a:solidFill>
                  <a:srgbClr val="002060"/>
                </a:solidFill>
              </a:rPr>
              <a:t>IZJEMEN DOSEŽEK NA PODROČNIH (MEDNARODNIH) TEKMOVANJIH V </a:t>
            </a:r>
            <a:r>
              <a:rPr lang="sl-SI" sz="2000" b="1" dirty="0">
                <a:solidFill>
                  <a:srgbClr val="002060"/>
                </a:solidFill>
              </a:rPr>
              <a:t>OBDOBJU, KI SE UPOŠTEVA ZA SPREJEM (3. IN 4. LETNIK SREDNJE ŠOLE OZ. ZAKLJUČEK SREDNJE ŠOLE) </a:t>
            </a:r>
            <a:endParaRPr lang="sl-SI" sz="2000" b="1" dirty="0" smtClean="0">
              <a:solidFill>
                <a:srgbClr val="002060"/>
              </a:solidFill>
            </a:endParaRPr>
          </a:p>
          <a:p>
            <a:pPr marL="365760" lvl="1" indent="0">
              <a:buNone/>
            </a:pPr>
            <a:r>
              <a:rPr lang="sl-SI" sz="1800" b="1" dirty="0" smtClean="0">
                <a:solidFill>
                  <a:srgbClr val="002060"/>
                </a:solidFill>
              </a:rPr>
              <a:t>- </a:t>
            </a:r>
            <a:r>
              <a:rPr lang="sl-SI" sz="1800" i="1" dirty="0" smtClean="0"/>
              <a:t>potrdilo </a:t>
            </a:r>
            <a:r>
              <a:rPr lang="sl-SI" sz="1800" i="1" dirty="0"/>
              <a:t>o vrhunski uvrstitvi na mednarodnem tekmovanju.</a:t>
            </a:r>
            <a:endParaRPr lang="sl-SI" sz="1800" dirty="0"/>
          </a:p>
          <a:p>
            <a:r>
              <a:rPr lang="sl-SI" sz="2000" b="1" dirty="0" smtClean="0">
                <a:solidFill>
                  <a:srgbClr val="002060"/>
                </a:solidFill>
              </a:rPr>
              <a:t>STARŠEVSTVO V </a:t>
            </a:r>
            <a:r>
              <a:rPr lang="sl-SI" sz="2000" b="1" dirty="0">
                <a:solidFill>
                  <a:srgbClr val="002060"/>
                </a:solidFill>
              </a:rPr>
              <a:t>OBDOBJU, KI SE UPOŠTEVA ZA SPREJEM (3. IN 4. LETNIK SREDNJE ŠOLE OZ. ZAKLJUČEK SREDNJE ŠOLE) </a:t>
            </a:r>
          </a:p>
          <a:p>
            <a:pPr marL="68580" indent="0">
              <a:buNone/>
            </a:pPr>
            <a:r>
              <a:rPr lang="sl-SI" sz="2000" b="1" dirty="0" smtClean="0">
                <a:solidFill>
                  <a:srgbClr val="002060"/>
                </a:solidFill>
              </a:rPr>
              <a:t>      - </a:t>
            </a:r>
            <a:r>
              <a:rPr lang="sl-SI" sz="2000" i="1" dirty="0" smtClean="0"/>
              <a:t>rojstni list otroka</a:t>
            </a:r>
            <a:endParaRPr lang="sl-SI" sz="2000" dirty="0"/>
          </a:p>
          <a:p>
            <a:pPr marL="68580" indent="0">
              <a:buNone/>
            </a:pPr>
            <a:endParaRPr lang="sl-SI" sz="2000" dirty="0"/>
          </a:p>
          <a:p>
            <a:endParaRPr lang="sl-SI" sz="2000" b="1" dirty="0">
              <a:solidFill>
                <a:srgbClr val="002060"/>
              </a:solidFill>
            </a:endParaRPr>
          </a:p>
        </p:txBody>
      </p:sp>
    </p:spTree>
    <p:extLst>
      <p:ext uri="{BB962C8B-B14F-4D97-AF65-F5344CB8AC3E}">
        <p14:creationId xmlns:p14="http://schemas.microsoft.com/office/powerpoint/2010/main" val="29208949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1027664"/>
            <a:ext cx="7024744" cy="1390416"/>
          </a:xfrm>
        </p:spPr>
        <p:txBody>
          <a:bodyPr>
            <a:noAutofit/>
          </a:bodyPr>
          <a:lstStyle/>
          <a:p>
            <a:r>
              <a:rPr lang="sl-SI" sz="3200" b="1" i="1" dirty="0" smtClean="0">
                <a:solidFill>
                  <a:srgbClr val="002060"/>
                </a:solidFill>
                <a:effectLst>
                  <a:outerShdw blurRad="38100" dist="38100" dir="2700000" algn="tl">
                    <a:srgbClr val="000000">
                      <a:alpha val="43137"/>
                    </a:srgbClr>
                  </a:outerShdw>
                </a:effectLst>
              </a:rPr>
              <a:t/>
            </a:r>
            <a:br>
              <a:rPr lang="sl-SI" sz="3200" b="1" i="1" dirty="0" smtClean="0">
                <a:solidFill>
                  <a:srgbClr val="002060"/>
                </a:solidFill>
                <a:effectLst>
                  <a:outerShdw blurRad="38100" dist="38100" dir="2700000" algn="tl">
                    <a:srgbClr val="000000">
                      <a:alpha val="43137"/>
                    </a:srgbClr>
                  </a:outerShdw>
                </a:effectLst>
              </a:rPr>
            </a:br>
            <a:r>
              <a:rPr lang="sl-SI" sz="3200" b="1" i="1" dirty="0" smtClean="0">
                <a:solidFill>
                  <a:srgbClr val="002060"/>
                </a:solidFill>
                <a:effectLst>
                  <a:outerShdw blurRad="38100" dist="38100" dir="2700000" algn="tl">
                    <a:srgbClr val="000000">
                      <a:alpha val="43137"/>
                    </a:srgbClr>
                  </a:outerShdw>
                </a:effectLst>
              </a:rPr>
              <a:t>KAJ </a:t>
            </a:r>
            <a:r>
              <a:rPr lang="sl-SI" sz="3200" b="1" i="1" dirty="0">
                <a:solidFill>
                  <a:srgbClr val="002060"/>
                </a:solidFill>
                <a:effectLst>
                  <a:outerShdw blurRad="38100" dist="38100" dir="2700000" algn="tl">
                    <a:srgbClr val="000000">
                      <a:alpha val="43137"/>
                    </a:srgbClr>
                  </a:outerShdw>
                </a:effectLst>
              </a:rPr>
              <a:t>LAHKO NAREDIM, ČE SI PREMISLIM GLEDE ZAPISANIH ŠTUDIJSKIH ŽELJA </a:t>
            </a:r>
            <a:r>
              <a:rPr lang="sl-SI" sz="3200" b="1" i="1" dirty="0" smtClean="0">
                <a:solidFill>
                  <a:srgbClr val="002060"/>
                </a:solidFill>
                <a:effectLst>
                  <a:outerShdw blurRad="38100" dist="38100" dir="2700000" algn="tl">
                    <a:srgbClr val="000000">
                      <a:alpha val="43137"/>
                    </a:srgbClr>
                  </a:outerShdw>
                </a:effectLst>
              </a:rPr>
              <a:t>PRED ROKOM </a:t>
            </a:r>
            <a:r>
              <a:rPr lang="sl-SI" sz="3200" b="1" i="1" dirty="0">
                <a:solidFill>
                  <a:srgbClr val="002060"/>
                </a:solidFill>
                <a:effectLst>
                  <a:outerShdw blurRad="38100" dist="38100" dir="2700000" algn="tl">
                    <a:srgbClr val="000000">
                      <a:alpha val="43137"/>
                    </a:srgbClr>
                  </a:outerShdw>
                </a:effectLst>
              </a:rPr>
              <a:t>ZA ODDAJO PRIJAVE?</a:t>
            </a:r>
            <a:endParaRPr lang="sl-SI" sz="3200" dirty="0">
              <a:effectLst>
                <a:outerShdw blurRad="38100" dist="38100" dir="2700000" algn="tl">
                  <a:srgbClr val="000000">
                    <a:alpha val="43137"/>
                  </a:srgbClr>
                </a:outerShdw>
              </a:effectLst>
            </a:endParaRPr>
          </a:p>
        </p:txBody>
      </p:sp>
      <p:sp>
        <p:nvSpPr>
          <p:cNvPr id="3" name="Ograda vsebine 2"/>
          <p:cNvSpPr>
            <a:spLocks noGrp="1"/>
          </p:cNvSpPr>
          <p:nvPr>
            <p:ph idx="1"/>
          </p:nvPr>
        </p:nvSpPr>
        <p:spPr>
          <a:xfrm>
            <a:off x="952052" y="2628452"/>
            <a:ext cx="6777317" cy="3508977"/>
          </a:xfrm>
        </p:spPr>
        <p:txBody>
          <a:bodyPr>
            <a:normAutofit/>
          </a:bodyPr>
          <a:lstStyle/>
          <a:p>
            <a:pPr algn="ctr"/>
            <a:r>
              <a:rPr lang="sl-SI" sz="1600" b="1" dirty="0" smtClean="0">
                <a:solidFill>
                  <a:srgbClr val="002060"/>
                </a:solidFill>
              </a:rPr>
              <a:t>PORTAL EVŠ: </a:t>
            </a:r>
          </a:p>
          <a:p>
            <a:pPr algn="ctr"/>
            <a:r>
              <a:rPr lang="sl-SI" sz="1100" b="1" dirty="0" smtClean="0">
                <a:solidFill>
                  <a:srgbClr val="002060"/>
                </a:solidFill>
              </a:rPr>
              <a:t>PRIKLIČEŠ/ZBRIŠEŠ  TER POTRDIŠ NOVO PRIJAVO</a:t>
            </a:r>
            <a:r>
              <a:rPr lang="sl-SI" b="1" dirty="0" smtClean="0">
                <a:solidFill>
                  <a:srgbClr val="002060"/>
                </a:solidFill>
              </a:rPr>
              <a:t>. </a:t>
            </a:r>
          </a:p>
          <a:p>
            <a:pPr marL="68580" indent="0" algn="ctr">
              <a:buNone/>
            </a:pPr>
            <a:endParaRPr lang="sl-SI" b="1" dirty="0" smtClean="0">
              <a:solidFill>
                <a:srgbClr val="002060"/>
              </a:solidFill>
            </a:endParaRPr>
          </a:p>
        </p:txBody>
      </p:sp>
    </p:spTree>
    <p:extLst>
      <p:ext uri="{BB962C8B-B14F-4D97-AF65-F5344CB8AC3E}">
        <p14:creationId xmlns:p14="http://schemas.microsoft.com/office/powerpoint/2010/main" val="12957999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490" y="1027664"/>
            <a:ext cx="7024744" cy="1685056"/>
          </a:xfrm>
        </p:spPr>
        <p:txBody>
          <a:bodyPr>
            <a:noAutofit/>
          </a:bodyPr>
          <a:lstStyle/>
          <a:p>
            <a:r>
              <a:rPr lang="sl-SI" sz="3200" b="1" i="1" dirty="0">
                <a:solidFill>
                  <a:srgbClr val="002060"/>
                </a:solidFill>
                <a:effectLst>
                  <a:outerShdw blurRad="38100" dist="38100" dir="2700000" algn="tl">
                    <a:srgbClr val="000000">
                      <a:alpha val="43137"/>
                    </a:srgbClr>
                  </a:outerShdw>
                </a:effectLst>
              </a:rPr>
              <a:t>KAJ LAHKO NAREDIM, ČE SI PREMISLIM GLEDE ZAPISANIH ŠTUDIJSKIH ŽELJA PO ROKU ZA  ODDAJO PRIJAVE?</a:t>
            </a:r>
            <a:endParaRPr lang="sl-SI" sz="3200" i="1" dirty="0">
              <a:effectLst>
                <a:outerShdw blurRad="38100" dist="38100" dir="2700000" algn="tl">
                  <a:srgbClr val="000000">
                    <a:alpha val="43137"/>
                  </a:srgbClr>
                </a:outerShdw>
              </a:effectLst>
            </a:endParaRPr>
          </a:p>
        </p:txBody>
      </p:sp>
      <p:sp>
        <p:nvSpPr>
          <p:cNvPr id="4" name="Ograda vsebine 3"/>
          <p:cNvSpPr txBox="1">
            <a:spLocks noGrp="1"/>
          </p:cNvSpPr>
          <p:nvPr>
            <p:ph idx="1"/>
          </p:nvPr>
        </p:nvSpPr>
        <p:spPr>
          <a:xfrm>
            <a:off x="1023172" y="2851972"/>
            <a:ext cx="7175948" cy="1938992"/>
          </a:xfrm>
          <a:prstGeom prst="rect">
            <a:avLst/>
          </a:prstGeom>
          <a:solidFill>
            <a:schemeClr val="accent6">
              <a:lumMod val="40000"/>
              <a:lumOff val="60000"/>
              <a:alpha val="32000"/>
            </a:schemeClr>
          </a:solidFill>
          <a:ln>
            <a:solidFill>
              <a:srgbClr val="FF0066"/>
            </a:solidFill>
          </a:ln>
        </p:spPr>
        <p:txBody>
          <a:bodyPr wrap="square" rtlCol="0">
            <a:spAutoFit/>
          </a:bodyPr>
          <a:lstStyle/>
          <a:p>
            <a:pPr marL="0" indent="0" algn="just">
              <a:buNone/>
            </a:pPr>
            <a:r>
              <a:rPr lang="sl-SI" sz="2400" dirty="0"/>
              <a:t> </a:t>
            </a:r>
            <a:r>
              <a:rPr lang="sl-SI" sz="2400" b="1" dirty="0">
                <a:solidFill>
                  <a:srgbClr val="002060"/>
                </a:solidFill>
              </a:rPr>
              <a:t>V skladu z določili Razpisa za vpis sprememba ali odjava </a:t>
            </a:r>
            <a:r>
              <a:rPr lang="sl-SI" sz="2400" b="1" dirty="0" smtClean="0">
                <a:solidFill>
                  <a:srgbClr val="002060"/>
                </a:solidFill>
              </a:rPr>
              <a:t>posameznih </a:t>
            </a:r>
            <a:r>
              <a:rPr lang="sl-SI" sz="2400" b="1" dirty="0">
                <a:solidFill>
                  <a:srgbClr val="002060"/>
                </a:solidFill>
              </a:rPr>
              <a:t>študijskih želja po izteku prvega roka oziroma drugega roka ni več mogoča razen, če ima za to kandidat upravičene </a:t>
            </a:r>
            <a:r>
              <a:rPr lang="sl-SI" sz="2400" b="1" dirty="0" smtClean="0">
                <a:solidFill>
                  <a:srgbClr val="002060"/>
                </a:solidFill>
              </a:rPr>
              <a:t>razloge</a:t>
            </a:r>
            <a:r>
              <a:rPr lang="sl-SI" b="1" dirty="0">
                <a:solidFill>
                  <a:srgbClr val="002060"/>
                </a:solidFill>
              </a:rPr>
              <a:t>.</a:t>
            </a:r>
            <a:endParaRPr lang="sl-SI" sz="2400" b="1" dirty="0">
              <a:solidFill>
                <a:srgbClr val="002060"/>
              </a:solidFill>
            </a:endParaRPr>
          </a:p>
        </p:txBody>
      </p:sp>
    </p:spTree>
    <p:extLst>
      <p:ext uri="{BB962C8B-B14F-4D97-AF65-F5344CB8AC3E}">
        <p14:creationId xmlns:p14="http://schemas.microsoft.com/office/powerpoint/2010/main" val="61358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13010" y="1027664"/>
            <a:ext cx="7024744" cy="1143000"/>
          </a:xfrm>
        </p:spPr>
        <p:txBody>
          <a:bodyPr/>
          <a:lstStyle/>
          <a:p>
            <a:r>
              <a:rPr lang="sl-SI" sz="3200" b="1" i="1" dirty="0" smtClean="0">
                <a:solidFill>
                  <a:srgbClr val="002060"/>
                </a:solidFill>
                <a:effectLst>
                  <a:outerShdw blurRad="38100" dist="38100" dir="2700000" algn="tl">
                    <a:srgbClr val="000000">
                      <a:alpha val="43137"/>
                    </a:srgbClr>
                  </a:outerShdw>
                </a:effectLst>
              </a:rPr>
              <a:t>KDO MI LAHKO SVETUJE PRI IZBIRI ŠTUDIJA IN O POSTOPKU PRIJAVE ?</a:t>
            </a:r>
            <a:endParaRPr lang="sl-SI" sz="3200"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p:txBody>
          <a:bodyPr>
            <a:normAutofit fontScale="92500"/>
          </a:bodyPr>
          <a:lstStyle/>
          <a:p>
            <a:endParaRPr lang="sl-SI" sz="1000" b="1" dirty="0" smtClean="0">
              <a:solidFill>
                <a:srgbClr val="002060"/>
              </a:solidFill>
            </a:endParaRPr>
          </a:p>
          <a:p>
            <a:r>
              <a:rPr lang="sl-SI" sz="2400" b="1" dirty="0" smtClean="0">
                <a:solidFill>
                  <a:srgbClr val="002060"/>
                </a:solidFill>
              </a:rPr>
              <a:t>NA </a:t>
            </a:r>
            <a:r>
              <a:rPr lang="sl-SI" sz="2400" b="1" dirty="0">
                <a:solidFill>
                  <a:srgbClr val="002060"/>
                </a:solidFill>
              </a:rPr>
              <a:t>FAKULTETAH, KI JIH LAHKO OBIŠČETE V ČASU INFORMATIVNIH DNI </a:t>
            </a:r>
            <a:r>
              <a:rPr lang="sl-SI" sz="2400" b="1" dirty="0" smtClean="0">
                <a:solidFill>
                  <a:srgbClr val="002060"/>
                </a:solidFill>
              </a:rPr>
              <a:t>(</a:t>
            </a:r>
            <a:r>
              <a:rPr lang="sl-SI" sz="2400" b="1" dirty="0" smtClean="0">
                <a:solidFill>
                  <a:srgbClr val="002060"/>
                </a:solidFill>
              </a:rPr>
              <a:t>14. </a:t>
            </a:r>
            <a:r>
              <a:rPr lang="sl-SI" sz="2400" b="1" dirty="0">
                <a:solidFill>
                  <a:srgbClr val="002060"/>
                </a:solidFill>
              </a:rPr>
              <a:t>IN </a:t>
            </a:r>
            <a:r>
              <a:rPr lang="sl-SI" sz="2400" b="1" dirty="0" smtClean="0">
                <a:solidFill>
                  <a:srgbClr val="002060"/>
                </a:solidFill>
              </a:rPr>
              <a:t>15. </a:t>
            </a:r>
            <a:r>
              <a:rPr lang="sl-SI" sz="2400" b="1" dirty="0">
                <a:solidFill>
                  <a:srgbClr val="002060"/>
                </a:solidFill>
              </a:rPr>
              <a:t>FEBRUAR </a:t>
            </a:r>
            <a:r>
              <a:rPr lang="sl-SI" sz="2400" b="1" dirty="0" smtClean="0">
                <a:solidFill>
                  <a:srgbClr val="002060"/>
                </a:solidFill>
              </a:rPr>
              <a:t>2025), </a:t>
            </a:r>
            <a:r>
              <a:rPr lang="sl-SI" sz="2400" b="1" dirty="0">
                <a:solidFill>
                  <a:srgbClr val="002060"/>
                </a:solidFill>
              </a:rPr>
              <a:t>ALI NA SPLETNIH STRANEH FAKULTET</a:t>
            </a:r>
          </a:p>
          <a:p>
            <a:pPr marL="0" indent="0">
              <a:buNone/>
            </a:pPr>
            <a:endParaRPr lang="sl-SI" sz="1200" dirty="0"/>
          </a:p>
          <a:p>
            <a:r>
              <a:rPr lang="sl-SI" sz="2400" b="1" dirty="0" smtClean="0">
                <a:solidFill>
                  <a:srgbClr val="002060"/>
                </a:solidFill>
              </a:rPr>
              <a:t>VPIS-ne SLUŽBE UNIVERZ</a:t>
            </a:r>
          </a:p>
          <a:p>
            <a:endParaRPr lang="sl-SI" sz="1200" b="1" dirty="0">
              <a:solidFill>
                <a:srgbClr val="002060"/>
              </a:solidFill>
            </a:endParaRPr>
          </a:p>
          <a:p>
            <a:r>
              <a:rPr lang="sl-SI" sz="2400" b="1" dirty="0" smtClean="0">
                <a:solidFill>
                  <a:srgbClr val="002060"/>
                </a:solidFill>
              </a:rPr>
              <a:t>ŠOLSKI SVETOVALNI DELAVCI,  </a:t>
            </a:r>
          </a:p>
          <a:p>
            <a:pPr marL="0" indent="0">
              <a:buNone/>
            </a:pPr>
            <a:endParaRPr lang="sl-SI" sz="1200" b="1" dirty="0" smtClean="0">
              <a:solidFill>
                <a:srgbClr val="002060"/>
              </a:solidFill>
            </a:endParaRPr>
          </a:p>
          <a:p>
            <a:r>
              <a:rPr lang="sl-SI" sz="2400" b="1" dirty="0" smtClean="0">
                <a:solidFill>
                  <a:srgbClr val="002060"/>
                </a:solidFill>
              </a:rPr>
              <a:t>STROKOVNE SLUŽBE, </a:t>
            </a:r>
            <a:r>
              <a:rPr lang="sl-SI" sz="2400" b="1" dirty="0">
                <a:solidFill>
                  <a:srgbClr val="002060"/>
                </a:solidFill>
              </a:rPr>
              <a:t>KI SE UKVARJAJO S POKLICNIM SVETOVANJEM</a:t>
            </a:r>
          </a:p>
          <a:p>
            <a:endParaRPr lang="sl-SI" dirty="0"/>
          </a:p>
        </p:txBody>
      </p:sp>
    </p:spTree>
    <p:extLst>
      <p:ext uri="{BB962C8B-B14F-4D97-AF65-F5344CB8AC3E}">
        <p14:creationId xmlns:p14="http://schemas.microsoft.com/office/powerpoint/2010/main" val="329976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arn(inVertic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76054" y="367645"/>
            <a:ext cx="8229600" cy="1420515"/>
          </a:xfrm>
        </p:spPr>
        <p:txBody>
          <a:bodyPr>
            <a:normAutofit fontScale="90000"/>
          </a:bodyPr>
          <a:lstStyle/>
          <a:p>
            <a:pPr lvl="0"/>
            <a:r>
              <a:rPr lang="sl-SI" sz="3200" b="1" dirty="0" smtClean="0">
                <a:solidFill>
                  <a:srgbClr val="FF0066"/>
                </a:solidFill>
              </a:rPr>
              <a:t/>
            </a:r>
            <a:br>
              <a:rPr lang="sl-SI" sz="3200" b="1" dirty="0" smtClean="0">
                <a:solidFill>
                  <a:srgbClr val="FF0066"/>
                </a:solidFill>
              </a:rPr>
            </a:br>
            <a:r>
              <a:rPr lang="sl-SI" sz="3200" b="1" dirty="0">
                <a:solidFill>
                  <a:srgbClr val="FF0066"/>
                </a:solidFill>
              </a:rPr>
              <a:t/>
            </a:r>
            <a:br>
              <a:rPr lang="sl-SI" sz="3200" b="1" dirty="0">
                <a:solidFill>
                  <a:srgbClr val="FF0066"/>
                </a:solidFill>
              </a:rPr>
            </a:br>
            <a:r>
              <a:rPr lang="sl-SI" sz="3600" b="1" i="1" dirty="0" smtClean="0">
                <a:solidFill>
                  <a:srgbClr val="002060"/>
                </a:solidFill>
                <a:effectLst>
                  <a:outerShdw blurRad="38100" dist="38100" dir="2700000" algn="tl">
                    <a:srgbClr val="000000">
                      <a:alpha val="43137"/>
                    </a:srgbClr>
                  </a:outerShdw>
                </a:effectLst>
              </a:rPr>
              <a:t>KJE NAJDEM POMOČ V PRIMERU KRŠITVE POSTOPKA?</a:t>
            </a:r>
            <a:r>
              <a:rPr lang="sl-SI" sz="3600" i="1" dirty="0">
                <a:solidFill>
                  <a:srgbClr val="002060"/>
                </a:solidFill>
                <a:effectLst>
                  <a:outerShdw blurRad="38100" dist="38100" dir="2700000" algn="tl">
                    <a:srgbClr val="000000">
                      <a:alpha val="43137"/>
                    </a:srgbClr>
                  </a:outerShdw>
                </a:effectLst>
              </a:rPr>
              <a:t/>
            </a:r>
            <a:br>
              <a:rPr lang="sl-SI" sz="3600" i="1" dirty="0">
                <a:solidFill>
                  <a:srgbClr val="002060"/>
                </a:solidFill>
                <a:effectLst>
                  <a:outerShdw blurRad="38100" dist="38100" dir="2700000" algn="tl">
                    <a:srgbClr val="000000">
                      <a:alpha val="43137"/>
                    </a:srgbClr>
                  </a:outerShdw>
                </a:effectLst>
              </a:rPr>
            </a:br>
            <a:endParaRPr lang="sl-SI" sz="3600"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a:xfrm>
            <a:off x="1043492" y="1788160"/>
            <a:ext cx="6777317" cy="4044469"/>
          </a:xfrm>
        </p:spPr>
        <p:txBody>
          <a:bodyPr/>
          <a:lstStyle/>
          <a:p>
            <a:pPr marL="0" indent="0" algn="just">
              <a:buNone/>
            </a:pPr>
            <a:r>
              <a:rPr lang="sl-SI" sz="2400" b="1" dirty="0" smtClean="0">
                <a:solidFill>
                  <a:srgbClr val="002060"/>
                </a:solidFill>
              </a:rPr>
              <a:t>ČE UGOTOVITE, DA JE PRIŠLO V IZBIRNEM POSTOPKU DO NAPAKE, SE LAHKO PRITOŽITE V ROKU IN ORGANU, KI JE NAVEDEN V PRAVNEM POUKU SKLEPA O REZULTATU IZBIRNEGA POSTOPKA</a:t>
            </a:r>
            <a:endParaRPr lang="sl-SI" sz="2400" b="1" dirty="0">
              <a:solidFill>
                <a:srgbClr val="002060"/>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5785" y="3648173"/>
            <a:ext cx="5496037" cy="2630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lipsa 4"/>
          <p:cNvSpPr/>
          <p:nvPr/>
        </p:nvSpPr>
        <p:spPr>
          <a:xfrm>
            <a:off x="1838227" y="5354423"/>
            <a:ext cx="4817098" cy="633189"/>
          </a:xfrm>
          <a:prstGeom prst="ellipse">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3983503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barn(inVertical)">
                                      <p:cBhvr>
                                        <p:cTn id="1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25330" y="462280"/>
            <a:ext cx="7024744" cy="706120"/>
          </a:xfrm>
        </p:spPr>
        <p:txBody>
          <a:bodyPr/>
          <a:lstStyle/>
          <a:p>
            <a:r>
              <a:rPr lang="sl-SI" b="1" i="1" dirty="0" smtClean="0"/>
              <a:t>                  </a:t>
            </a:r>
            <a:r>
              <a:rPr lang="sl-SI" b="1" i="1" dirty="0" smtClean="0">
                <a:solidFill>
                  <a:srgbClr val="FFC000"/>
                </a:solidFill>
                <a:effectLst>
                  <a:outerShdw blurRad="38100" dist="38100" dir="2700000" algn="tl">
                    <a:srgbClr val="000000">
                      <a:alpha val="43137"/>
                    </a:srgbClr>
                  </a:outerShdw>
                </a:effectLst>
              </a:rPr>
              <a:t>1</a:t>
            </a:r>
            <a:r>
              <a:rPr lang="sl-SI" b="1" i="1" dirty="0">
                <a:solidFill>
                  <a:srgbClr val="FFC000"/>
                </a:solidFill>
                <a:effectLst>
                  <a:outerShdw blurRad="38100" dist="38100" dir="2700000" algn="tl">
                    <a:srgbClr val="000000">
                      <a:alpha val="43137"/>
                    </a:srgbClr>
                  </a:outerShdw>
                </a:effectLst>
              </a:rPr>
              <a:t>. stopnja</a:t>
            </a:r>
            <a:endParaRPr lang="sl-SI" dirty="0">
              <a:solidFill>
                <a:srgbClr val="FFC000"/>
              </a:solidFill>
              <a:effectLst>
                <a:outerShdw blurRad="38100" dist="38100" dir="2700000" algn="tl">
                  <a:srgbClr val="000000">
                    <a:alpha val="43137"/>
                  </a:srgbClr>
                </a:outerShdw>
              </a:effectLst>
            </a:endParaRPr>
          </a:p>
        </p:txBody>
      </p:sp>
      <p:sp>
        <p:nvSpPr>
          <p:cNvPr id="3" name="Ograda vsebine 2"/>
          <p:cNvSpPr>
            <a:spLocks noGrp="1"/>
          </p:cNvSpPr>
          <p:nvPr>
            <p:ph sz="quarter" idx="13"/>
          </p:nvPr>
        </p:nvSpPr>
        <p:spPr>
          <a:xfrm>
            <a:off x="457200" y="1610360"/>
            <a:ext cx="3810000" cy="4525963"/>
          </a:xfrm>
        </p:spPr>
        <p:txBody>
          <a:bodyPr/>
          <a:lstStyle/>
          <a:p>
            <a:pPr marL="0" indent="0" eaLnBrk="1" hangingPunct="1">
              <a:lnSpc>
                <a:spcPct val="80000"/>
              </a:lnSpc>
              <a:buNone/>
            </a:pPr>
            <a:r>
              <a:rPr lang="sl-SI" altLang="sl-SI" b="1" dirty="0" smtClean="0"/>
              <a:t>(VIŠJA) STOPNJA    </a:t>
            </a:r>
          </a:p>
          <a:p>
            <a:pPr marL="0" indent="0" eaLnBrk="1" hangingPunct="1">
              <a:lnSpc>
                <a:spcPct val="80000"/>
              </a:lnSpc>
              <a:buNone/>
            </a:pPr>
            <a:r>
              <a:rPr lang="sl-SI" altLang="sl-SI" b="1" dirty="0" smtClean="0"/>
              <a:t>Trajanje študija – 2 leti </a:t>
            </a:r>
          </a:p>
          <a:p>
            <a:pPr marL="0" indent="0" eaLnBrk="1" hangingPunct="1">
              <a:lnSpc>
                <a:spcPct val="80000"/>
              </a:lnSpc>
              <a:buNone/>
            </a:pPr>
            <a:r>
              <a:rPr lang="sl-SI" altLang="sl-SI" b="1" dirty="0" smtClean="0"/>
              <a:t>        </a:t>
            </a:r>
          </a:p>
          <a:p>
            <a:pPr marL="0" indent="0" eaLnBrk="1" hangingPunct="1">
              <a:lnSpc>
                <a:spcPct val="80000"/>
              </a:lnSpc>
              <a:buNone/>
            </a:pPr>
            <a:r>
              <a:rPr lang="sl-SI" altLang="sl-SI" b="1" dirty="0" smtClean="0">
                <a:solidFill>
                  <a:srgbClr val="FF9933"/>
                </a:solidFill>
              </a:rPr>
              <a:t>INŽENIR, KOZMETIK... </a:t>
            </a:r>
            <a:endParaRPr lang="sl-SI" altLang="sl-SI" b="1" dirty="0">
              <a:solidFill>
                <a:srgbClr val="FF9933"/>
              </a:solidFill>
            </a:endParaRPr>
          </a:p>
          <a:p>
            <a:pPr eaLnBrk="1" hangingPunct="1">
              <a:lnSpc>
                <a:spcPct val="80000"/>
              </a:lnSpc>
            </a:pPr>
            <a:endParaRPr lang="sl-SI" altLang="sl-SI" b="1" dirty="0">
              <a:solidFill>
                <a:srgbClr val="FF9933"/>
              </a:solidFill>
            </a:endParaRPr>
          </a:p>
          <a:p>
            <a:pPr marL="0" indent="0" eaLnBrk="1" hangingPunct="1">
              <a:lnSpc>
                <a:spcPct val="80000"/>
              </a:lnSpc>
              <a:buNone/>
            </a:pPr>
            <a:r>
              <a:rPr lang="sl-SI" sz="1000" b="1" dirty="0"/>
              <a:t>Splošni pogoji za vpis: KONČANA POKLICNA </a:t>
            </a:r>
            <a:r>
              <a:rPr lang="sl-SI" sz="1000" b="1" dirty="0" smtClean="0"/>
              <a:t>ALI SPLOŠNA MATURA</a:t>
            </a:r>
            <a:endParaRPr lang="sl-SI" sz="1000" dirty="0"/>
          </a:p>
          <a:p>
            <a:pPr eaLnBrk="1" hangingPunct="1">
              <a:lnSpc>
                <a:spcPct val="80000"/>
              </a:lnSpc>
            </a:pPr>
            <a:endParaRPr lang="sl-SI" altLang="sl-SI" dirty="0"/>
          </a:p>
          <a:p>
            <a:endParaRPr lang="sl-SI" dirty="0"/>
          </a:p>
        </p:txBody>
      </p:sp>
      <p:sp>
        <p:nvSpPr>
          <p:cNvPr id="4" name="Ograda vsebine 3"/>
          <p:cNvSpPr>
            <a:spLocks noGrp="1"/>
          </p:cNvSpPr>
          <p:nvPr>
            <p:ph sz="quarter" idx="14"/>
          </p:nvPr>
        </p:nvSpPr>
        <p:spPr>
          <a:xfrm>
            <a:off x="4297680" y="1483360"/>
            <a:ext cx="4531360" cy="4642803"/>
          </a:xfrm>
        </p:spPr>
        <p:txBody>
          <a:bodyPr/>
          <a:lstStyle/>
          <a:p>
            <a:pPr marL="0" indent="0">
              <a:buNone/>
            </a:pPr>
            <a:r>
              <a:rPr lang="sl-SI" altLang="sl-SI" b="1" dirty="0" smtClean="0"/>
              <a:t>(DIPLOMSKA) STOPNJA</a:t>
            </a:r>
            <a:r>
              <a:rPr lang="sl-SI" altLang="sl-SI" b="1" dirty="0" smtClean="0">
                <a:solidFill>
                  <a:srgbClr val="000000"/>
                </a:solidFill>
              </a:rPr>
              <a:t>   Trajanje študija - 3- 4 ali 5 let                            </a:t>
            </a:r>
          </a:p>
          <a:p>
            <a:pPr marL="0" indent="0">
              <a:buNone/>
            </a:pPr>
            <a:r>
              <a:rPr lang="sl-SI" altLang="sl-SI" b="1" dirty="0" smtClean="0">
                <a:solidFill>
                  <a:srgbClr val="FF9900"/>
                </a:solidFill>
              </a:rPr>
              <a:t>         DIPLOMANT</a:t>
            </a:r>
          </a:p>
          <a:p>
            <a:pPr marL="0" indent="0">
              <a:buNone/>
            </a:pPr>
            <a:endParaRPr lang="sl-SI" altLang="sl-SI" b="1" dirty="0">
              <a:solidFill>
                <a:srgbClr val="FF9900"/>
              </a:solidFill>
            </a:endParaRPr>
          </a:p>
          <a:p>
            <a:pPr marL="0" indent="0">
              <a:buNone/>
            </a:pPr>
            <a:endParaRPr lang="sl-SI" altLang="sl-SI" b="1" dirty="0" smtClean="0">
              <a:solidFill>
                <a:srgbClr val="FF9900"/>
              </a:solidFill>
            </a:endParaRPr>
          </a:p>
          <a:p>
            <a:endParaRPr lang="sl-SI" dirty="0"/>
          </a:p>
          <a:p>
            <a:endParaRPr lang="sl-SI" dirty="0"/>
          </a:p>
          <a:p>
            <a:endParaRPr lang="sl-SI" altLang="sl-SI" b="1" dirty="0">
              <a:solidFill>
                <a:srgbClr val="FF9900"/>
              </a:solidFill>
            </a:endParaRPr>
          </a:p>
          <a:p>
            <a:endParaRPr lang="sl-SI" dirty="0"/>
          </a:p>
        </p:txBody>
      </p:sp>
      <p:cxnSp>
        <p:nvCxnSpPr>
          <p:cNvPr id="6" name="Raven puščični povezovalnik 5"/>
          <p:cNvCxnSpPr/>
          <p:nvPr/>
        </p:nvCxnSpPr>
        <p:spPr>
          <a:xfrm>
            <a:off x="5130800" y="1168400"/>
            <a:ext cx="558800" cy="264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Raven puščični povezovalnik 7"/>
          <p:cNvCxnSpPr/>
          <p:nvPr/>
        </p:nvCxnSpPr>
        <p:spPr>
          <a:xfrm flipH="1">
            <a:off x="2641600" y="1168400"/>
            <a:ext cx="1249680" cy="264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9" name="Tabela 8"/>
          <p:cNvGraphicFramePr>
            <a:graphicFrameLocks noGrp="1"/>
          </p:cNvGraphicFramePr>
          <p:nvPr>
            <p:extLst>
              <p:ext uri="{D42A27DB-BD31-4B8C-83A1-F6EECF244321}">
                <p14:modId xmlns:p14="http://schemas.microsoft.com/office/powerpoint/2010/main" val="1260679266"/>
              </p:ext>
            </p:extLst>
          </p:nvPr>
        </p:nvGraphicFramePr>
        <p:xfrm>
          <a:off x="4460240" y="3271520"/>
          <a:ext cx="4043680" cy="3383280"/>
        </p:xfrm>
        <a:graphic>
          <a:graphicData uri="http://schemas.openxmlformats.org/drawingml/2006/table">
            <a:tbl>
              <a:tblPr firstRow="1" bandRow="1">
                <a:tableStyleId>{5C22544A-7EE6-4342-B048-85BDC9FD1C3A}</a:tableStyleId>
              </a:tblPr>
              <a:tblGrid>
                <a:gridCol w="2334933">
                  <a:extLst>
                    <a:ext uri="{9D8B030D-6E8A-4147-A177-3AD203B41FA5}">
                      <a16:colId xmlns:a16="http://schemas.microsoft.com/office/drawing/2014/main" val="20000"/>
                    </a:ext>
                  </a:extLst>
                </a:gridCol>
                <a:gridCol w="1708747">
                  <a:extLst>
                    <a:ext uri="{9D8B030D-6E8A-4147-A177-3AD203B41FA5}">
                      <a16:colId xmlns:a16="http://schemas.microsoft.com/office/drawing/2014/main" val="20001"/>
                    </a:ext>
                  </a:extLst>
                </a:gridCol>
              </a:tblGrid>
              <a:tr h="3322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sz="1800" b="1" dirty="0" smtClean="0"/>
                        <a:t>visokošolski programi (VS)</a:t>
                      </a:r>
                    </a:p>
                    <a:p>
                      <a:pPr marL="0" marR="0" indent="0" algn="l" defTabSz="914400" rtl="0" eaLnBrk="1" fontAlgn="auto" latinLnBrk="0" hangingPunct="1">
                        <a:lnSpc>
                          <a:spcPct val="100000"/>
                        </a:lnSpc>
                        <a:spcBef>
                          <a:spcPts val="0"/>
                        </a:spcBef>
                        <a:spcAft>
                          <a:spcPts val="0"/>
                        </a:spcAft>
                        <a:buClrTx/>
                        <a:buSzTx/>
                        <a:buFontTx/>
                        <a:buNone/>
                        <a:tabLst/>
                        <a:defRPr/>
                      </a:pPr>
                      <a:endParaRPr lang="sl-SI" sz="18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l-SI" sz="1600" b="1" dirty="0" smtClean="0">
                          <a:solidFill>
                            <a:srgbClr val="FFC000"/>
                          </a:solidFill>
                        </a:rPr>
                        <a:t>DIPL. MED. SESTRA/ZRAVSTVENIK, DIPL. KOZMETIK....</a:t>
                      </a:r>
                    </a:p>
                    <a:p>
                      <a:endParaRPr lang="sl-SI"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l-SI" sz="1200" b="1" dirty="0" smtClean="0"/>
                        <a:t>Splošni pogoji za vpis: KONČANA POKLICNA ALI SPLOŠNA MATURA</a:t>
                      </a:r>
                      <a:endParaRPr lang="sl-SI" sz="1200" dirty="0" smtClean="0"/>
                    </a:p>
                    <a:p>
                      <a:endParaRPr lang="sl-SI"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sz="1800" b="1" dirty="0" smtClean="0"/>
                        <a:t>univerzitetni programi (UNI)</a:t>
                      </a:r>
                    </a:p>
                    <a:p>
                      <a:pPr marL="0" marR="0" indent="0" algn="l" defTabSz="914400" rtl="0" eaLnBrk="1" fontAlgn="auto" latinLnBrk="0" hangingPunct="1">
                        <a:lnSpc>
                          <a:spcPct val="100000"/>
                        </a:lnSpc>
                        <a:spcBef>
                          <a:spcPts val="0"/>
                        </a:spcBef>
                        <a:spcAft>
                          <a:spcPts val="0"/>
                        </a:spcAft>
                        <a:buClrTx/>
                        <a:buSzTx/>
                        <a:buFontTx/>
                        <a:buNone/>
                        <a:tabLst/>
                        <a:defRPr/>
                      </a:pPr>
                      <a:endParaRPr lang="sl-SI" sz="18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l-SI" sz="1600" b="1" dirty="0" smtClean="0">
                          <a:solidFill>
                            <a:srgbClr val="FFC000"/>
                          </a:solidFill>
                        </a:rPr>
                        <a:t>UNIV. DIPL. ING., UNIV. DIPL. PROF...</a:t>
                      </a:r>
                    </a:p>
                    <a:p>
                      <a:pPr marL="0" marR="0" indent="0" algn="l" defTabSz="914400" rtl="0" eaLnBrk="1" fontAlgn="auto" latinLnBrk="0" hangingPunct="1">
                        <a:lnSpc>
                          <a:spcPct val="100000"/>
                        </a:lnSpc>
                        <a:spcBef>
                          <a:spcPts val="0"/>
                        </a:spcBef>
                        <a:spcAft>
                          <a:spcPts val="0"/>
                        </a:spcAft>
                        <a:buClrTx/>
                        <a:buSzTx/>
                        <a:buFontTx/>
                        <a:buNone/>
                        <a:tabLst/>
                        <a:defRPr/>
                      </a:pPr>
                      <a:r>
                        <a:rPr lang="sl-SI" sz="1200" b="1" dirty="0" smtClean="0"/>
                        <a:t>Splošni pogoji za vpis: KONČANA POKLICNA MATURA + 5 PREDMET (določeni programi  - glej razpis)ALI  KONČANA SPLOŠNA MATURA</a:t>
                      </a:r>
                      <a:endParaRPr lang="sl-SI" dirty="0"/>
                    </a:p>
                  </a:txBody>
                  <a:tcPr/>
                </a:tc>
                <a:extLst>
                  <a:ext uri="{0D108BD9-81ED-4DB2-BD59-A6C34878D82A}">
                    <a16:rowId xmlns:a16="http://schemas.microsoft.com/office/drawing/2014/main" val="10000"/>
                  </a:ext>
                </a:extLst>
              </a:tr>
            </a:tbl>
          </a:graphicData>
        </a:graphic>
      </p:graphicFrame>
      <p:cxnSp>
        <p:nvCxnSpPr>
          <p:cNvPr id="11" name="Raven puščični povezovalnik 10"/>
          <p:cNvCxnSpPr/>
          <p:nvPr/>
        </p:nvCxnSpPr>
        <p:spPr>
          <a:xfrm flipH="1">
            <a:off x="5410200" y="2987040"/>
            <a:ext cx="502920" cy="193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Raven puščični povezovalnik 12"/>
          <p:cNvCxnSpPr/>
          <p:nvPr/>
        </p:nvCxnSpPr>
        <p:spPr>
          <a:xfrm>
            <a:off x="6126480" y="2987040"/>
            <a:ext cx="1209040" cy="193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7902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b="1" i="1" dirty="0" smtClean="0">
                <a:solidFill>
                  <a:srgbClr val="002060"/>
                </a:solidFill>
                <a:effectLst>
                  <a:outerShdw blurRad="38100" dist="38100" dir="2700000" algn="tl">
                    <a:srgbClr val="000000">
                      <a:alpha val="43137"/>
                    </a:srgbClr>
                  </a:outerShdw>
                </a:effectLst>
              </a:rPr>
              <a:t>RAZPIS</a:t>
            </a:r>
            <a:endParaRPr lang="sl-SI" sz="1100" i="1" u="sng" dirty="0">
              <a:solidFill>
                <a:srgbClr val="FF0000"/>
              </a:solidFill>
            </a:endParaRPr>
          </a:p>
        </p:txBody>
      </p:sp>
      <p:sp>
        <p:nvSpPr>
          <p:cNvPr id="3" name="Ograda vsebine 2"/>
          <p:cNvSpPr>
            <a:spLocks noGrp="1"/>
          </p:cNvSpPr>
          <p:nvPr>
            <p:ph idx="1"/>
          </p:nvPr>
        </p:nvSpPr>
        <p:spPr/>
        <p:txBody>
          <a:bodyPr>
            <a:normAutofit fontScale="77500" lnSpcReduction="20000"/>
          </a:bodyPr>
          <a:lstStyle/>
          <a:p>
            <a:pPr>
              <a:buClr>
                <a:srgbClr val="FF0066"/>
              </a:buClr>
            </a:pPr>
            <a:r>
              <a:rPr lang="sl-SI" sz="2400" b="1" dirty="0">
                <a:solidFill>
                  <a:srgbClr val="FF0066"/>
                </a:solidFill>
                <a:effectLst>
                  <a:outerShdw blurRad="38100" dist="38100" dir="2700000" algn="tl">
                    <a:srgbClr val="000000">
                      <a:alpha val="43137"/>
                    </a:srgbClr>
                  </a:outerShdw>
                </a:effectLst>
              </a:rPr>
              <a:t>TERCIARNO IZOBRAŽEVANJE</a:t>
            </a:r>
            <a:r>
              <a:rPr lang="sl-SI" sz="2400" dirty="0">
                <a:solidFill>
                  <a:srgbClr val="C00000"/>
                </a:solidFill>
              </a:rPr>
              <a:t>:</a:t>
            </a:r>
          </a:p>
          <a:p>
            <a:pPr lvl="1">
              <a:buClr>
                <a:srgbClr val="FF0066"/>
              </a:buClr>
            </a:pPr>
            <a:endParaRPr lang="sl-SI" sz="1100" b="1" dirty="0">
              <a:solidFill>
                <a:schemeClr val="accent6"/>
              </a:solidFill>
              <a:effectLst>
                <a:outerShdw blurRad="38100" dist="38100" dir="2700000" algn="tl">
                  <a:srgbClr val="000000">
                    <a:alpha val="43137"/>
                  </a:srgbClr>
                </a:outerShdw>
              </a:effectLst>
            </a:endParaRPr>
          </a:p>
          <a:p>
            <a:pPr lvl="1">
              <a:buClr>
                <a:srgbClr val="FF0066"/>
              </a:buClr>
              <a:buFont typeface="Courier New" panose="02070309020205020404" pitchFamily="49" charset="0"/>
              <a:buChar char="o"/>
            </a:pPr>
            <a:r>
              <a:rPr lang="sl-SI" sz="2000" b="1" dirty="0">
                <a:solidFill>
                  <a:schemeClr val="accent6"/>
                </a:solidFill>
                <a:effectLst>
                  <a:outerShdw blurRad="38100" dist="38100" dir="2700000" algn="tl">
                    <a:srgbClr val="000000">
                      <a:alpha val="43137"/>
                    </a:srgbClr>
                  </a:outerShdw>
                </a:effectLst>
                <a:hlinkClick r:id="rId2"/>
              </a:rPr>
              <a:t>VIŠJEŠOLSKO STROKOVNO IZOBRAŽEVANJE </a:t>
            </a:r>
          </a:p>
          <a:p>
            <a:pPr marL="457200" lvl="1" indent="0">
              <a:buClr>
                <a:srgbClr val="FF0066"/>
              </a:buClr>
              <a:buNone/>
            </a:pPr>
            <a:r>
              <a:rPr lang="sl-SI" sz="2000" b="1" dirty="0">
                <a:solidFill>
                  <a:schemeClr val="accent6"/>
                </a:solidFill>
                <a:effectLst>
                  <a:outerShdw blurRad="38100" dist="38100" dir="2700000" algn="tl">
                    <a:srgbClr val="000000">
                      <a:alpha val="43137"/>
                    </a:srgbClr>
                  </a:outerShdw>
                </a:effectLst>
                <a:hlinkClick r:id="rId2"/>
              </a:rPr>
              <a:t> </a:t>
            </a:r>
            <a:r>
              <a:rPr lang="sl-SI" sz="2000" b="1" dirty="0" smtClean="0">
                <a:solidFill>
                  <a:schemeClr val="accent6"/>
                </a:solidFill>
                <a:effectLst>
                  <a:outerShdw blurRad="38100" dist="38100" dir="2700000" algn="tl">
                    <a:srgbClr val="000000">
                      <a:alpha val="43137"/>
                    </a:srgbClr>
                  </a:outerShdw>
                </a:effectLst>
                <a:hlinkClick r:id="rId2"/>
              </a:rPr>
              <a:t>   </a:t>
            </a:r>
            <a:r>
              <a:rPr lang="sl-SI" sz="2000" b="1" dirty="0">
                <a:solidFill>
                  <a:schemeClr val="accent6"/>
                </a:solidFill>
                <a:effectLst>
                  <a:outerShdw blurRad="38100" dist="38100" dir="2700000" algn="tl">
                    <a:srgbClr val="000000">
                      <a:alpha val="43137"/>
                    </a:srgbClr>
                  </a:outerShdw>
                </a:effectLst>
                <a:hlinkClick r:id="rId2"/>
              </a:rPr>
              <a:t>(VIŠJE STROKOVNE ŠOLE</a:t>
            </a:r>
            <a:r>
              <a:rPr lang="sl-SI" sz="2000" b="1" dirty="0" smtClean="0">
                <a:solidFill>
                  <a:schemeClr val="accent6"/>
                </a:solidFill>
                <a:effectLst>
                  <a:outerShdw blurRad="38100" dist="38100" dir="2700000" algn="tl">
                    <a:srgbClr val="000000">
                      <a:alpha val="43137"/>
                    </a:srgbClr>
                  </a:outerShdw>
                </a:effectLst>
                <a:hlinkClick r:id="rId2"/>
              </a:rPr>
              <a:t>)</a:t>
            </a:r>
            <a:endParaRPr lang="sl-SI" sz="2000" b="1" dirty="0" smtClean="0">
              <a:solidFill>
                <a:schemeClr val="accent6"/>
              </a:solidFill>
              <a:effectLst>
                <a:outerShdw blurRad="38100" dist="38100" dir="2700000" algn="tl">
                  <a:srgbClr val="000000">
                    <a:alpha val="43137"/>
                  </a:srgbClr>
                </a:outerShdw>
              </a:effectLst>
            </a:endParaRPr>
          </a:p>
          <a:p>
            <a:pPr marL="457200" lvl="1" indent="0">
              <a:buClr>
                <a:srgbClr val="FF0066"/>
              </a:buClr>
              <a:buNone/>
            </a:pPr>
            <a:endParaRPr lang="sl-SI" sz="2000" b="1" dirty="0">
              <a:solidFill>
                <a:schemeClr val="accent6"/>
              </a:solidFill>
              <a:effectLst>
                <a:outerShdw blurRad="38100" dist="38100" dir="2700000" algn="tl">
                  <a:srgbClr val="000000">
                    <a:alpha val="43137"/>
                  </a:srgbClr>
                </a:outerShdw>
              </a:effectLst>
            </a:endParaRPr>
          </a:p>
          <a:p>
            <a:pPr marL="457200" lvl="1" indent="0">
              <a:buClr>
                <a:srgbClr val="FF0066"/>
              </a:buClr>
              <a:buNone/>
            </a:pPr>
            <a:endParaRPr lang="sl-SI" sz="2000" b="1" dirty="0">
              <a:solidFill>
                <a:schemeClr val="accent6"/>
              </a:solidFill>
              <a:effectLst>
                <a:outerShdw blurRad="38100" dist="38100" dir="2700000" algn="tl">
                  <a:srgbClr val="000000">
                    <a:alpha val="43137"/>
                  </a:srgbClr>
                </a:outerShdw>
              </a:effectLst>
            </a:endParaRPr>
          </a:p>
          <a:p>
            <a:pPr marL="800100" lvl="1" indent="-342900">
              <a:buClr>
                <a:srgbClr val="FF0066"/>
              </a:buClr>
              <a:buFont typeface="Courier New" panose="02070309020205020404" pitchFamily="49" charset="0"/>
              <a:buChar char="o"/>
            </a:pPr>
            <a:r>
              <a:rPr lang="sl-SI" sz="2000" b="1" dirty="0" smtClean="0">
                <a:solidFill>
                  <a:schemeClr val="accent6"/>
                </a:solidFill>
                <a:effectLst>
                  <a:outerShdw blurRad="38100" dist="38100" dir="2700000" algn="tl">
                    <a:srgbClr val="000000">
                      <a:alpha val="43137"/>
                    </a:srgbClr>
                  </a:outerShdw>
                </a:effectLst>
                <a:hlinkClick r:id="rId3"/>
              </a:rPr>
              <a:t>VISOKOŠOLSKO IZOBRAŽEVANJE</a:t>
            </a:r>
            <a:endParaRPr lang="sl-SI" sz="2000" b="1" dirty="0" smtClean="0">
              <a:solidFill>
                <a:schemeClr val="accent6"/>
              </a:solidFill>
              <a:effectLst>
                <a:outerShdw blurRad="38100" dist="38100" dir="2700000" algn="tl">
                  <a:srgbClr val="000000">
                    <a:alpha val="43137"/>
                  </a:srgbClr>
                </a:outerShdw>
              </a:effectLst>
            </a:endParaRPr>
          </a:p>
          <a:p>
            <a:pPr marL="457200" lvl="1" indent="0">
              <a:buClr>
                <a:srgbClr val="FF0066"/>
              </a:buClr>
              <a:buNone/>
            </a:pPr>
            <a:endParaRPr lang="sl-SI" sz="2000" b="1" i="1" u="sng" dirty="0">
              <a:solidFill>
                <a:srgbClr val="FF0000"/>
              </a:solidFill>
              <a:effectLst>
                <a:outerShdw blurRad="38100" dist="38100" dir="2700000" algn="tl">
                  <a:srgbClr val="000000">
                    <a:alpha val="43137"/>
                  </a:srgbClr>
                </a:outerShdw>
              </a:effectLst>
            </a:endParaRPr>
          </a:p>
          <a:p>
            <a:pPr marL="365760" lvl="1" indent="0">
              <a:buClr>
                <a:srgbClr val="FF0066"/>
              </a:buClr>
              <a:buNone/>
            </a:pPr>
            <a:r>
              <a:rPr lang="sl-SI" sz="2000" dirty="0" smtClean="0">
                <a:solidFill>
                  <a:schemeClr val="accent6"/>
                </a:solidFill>
              </a:rPr>
              <a:t>     </a:t>
            </a:r>
            <a:r>
              <a:rPr lang="sl-SI" sz="2000" dirty="0">
                <a:solidFill>
                  <a:schemeClr val="accent6"/>
                </a:solidFill>
              </a:rPr>
              <a:t>Razpis za vpis v javne in </a:t>
            </a:r>
            <a:r>
              <a:rPr lang="sl-SI" sz="2000" dirty="0" err="1">
                <a:solidFill>
                  <a:schemeClr val="accent6"/>
                </a:solidFill>
              </a:rPr>
              <a:t>koncesionirane</a:t>
            </a:r>
            <a:r>
              <a:rPr lang="sl-SI" sz="2000" dirty="0">
                <a:solidFill>
                  <a:schemeClr val="accent6"/>
                </a:solidFill>
              </a:rPr>
              <a:t> VZ – VSI V RS</a:t>
            </a:r>
          </a:p>
          <a:p>
            <a:pPr marL="457200" lvl="1" indent="0">
              <a:buClr>
                <a:srgbClr val="FF0066"/>
              </a:buClr>
              <a:buNone/>
            </a:pPr>
            <a:r>
              <a:rPr lang="sl-SI" sz="2000" dirty="0">
                <a:solidFill>
                  <a:schemeClr val="accent6"/>
                </a:solidFill>
              </a:rPr>
              <a:t>        - univerze (akademije, fakultete</a:t>
            </a:r>
            <a:r>
              <a:rPr lang="sl-SI" sz="2400" dirty="0">
                <a:solidFill>
                  <a:schemeClr val="accent6"/>
                </a:solidFill>
              </a:rPr>
              <a:t>, </a:t>
            </a:r>
            <a:r>
              <a:rPr lang="sl-SI" sz="2000" dirty="0">
                <a:solidFill>
                  <a:schemeClr val="accent6"/>
                </a:solidFill>
              </a:rPr>
              <a:t>visoke šole), </a:t>
            </a:r>
          </a:p>
          <a:p>
            <a:pPr marL="457200" lvl="1" indent="0">
              <a:buClr>
                <a:srgbClr val="FF0066"/>
              </a:buClr>
              <a:buNone/>
            </a:pPr>
            <a:r>
              <a:rPr lang="sl-SI" sz="2000" dirty="0">
                <a:solidFill>
                  <a:schemeClr val="accent6"/>
                </a:solidFill>
              </a:rPr>
              <a:t>        - samostojni visokošolski zavodi (javni </a:t>
            </a:r>
            <a:r>
              <a:rPr lang="sl-SI" sz="2000" dirty="0" err="1">
                <a:solidFill>
                  <a:schemeClr val="accent6"/>
                </a:solidFill>
              </a:rPr>
              <a:t>koncesionirani</a:t>
            </a:r>
            <a:r>
              <a:rPr lang="sl-SI" sz="2000" dirty="0">
                <a:solidFill>
                  <a:schemeClr val="accent6"/>
                </a:solidFill>
              </a:rPr>
              <a:t>), </a:t>
            </a:r>
          </a:p>
          <a:p>
            <a:pPr marL="457200" lvl="1" indent="0">
              <a:buClr>
                <a:srgbClr val="FF0066"/>
              </a:buClr>
              <a:buNone/>
            </a:pPr>
            <a:r>
              <a:rPr lang="sl-SI" sz="2000" dirty="0">
                <a:solidFill>
                  <a:schemeClr val="accent6"/>
                </a:solidFill>
              </a:rPr>
              <a:t>     ter,</a:t>
            </a:r>
          </a:p>
          <a:p>
            <a:pPr marL="457200" lvl="1" indent="0">
              <a:buClr>
                <a:srgbClr val="FF0066"/>
              </a:buClr>
              <a:buNone/>
            </a:pPr>
            <a:r>
              <a:rPr lang="sl-SI" sz="2000" dirty="0">
                <a:solidFill>
                  <a:schemeClr val="accent6"/>
                </a:solidFill>
              </a:rPr>
              <a:t>     </a:t>
            </a:r>
            <a:r>
              <a:rPr lang="sl-SI" sz="2000" dirty="0" err="1">
                <a:solidFill>
                  <a:schemeClr val="accent6"/>
                </a:solidFill>
              </a:rPr>
              <a:t>nekoncesionirane</a:t>
            </a:r>
            <a:r>
              <a:rPr lang="sl-SI" sz="2000" dirty="0">
                <a:solidFill>
                  <a:schemeClr val="accent6"/>
                </a:solidFill>
              </a:rPr>
              <a:t> zasebni samostojni VZ – NEKATERI V RS.</a:t>
            </a:r>
          </a:p>
          <a:p>
            <a:endParaRPr lang="sl-SI" dirty="0"/>
          </a:p>
        </p:txBody>
      </p:sp>
    </p:spTree>
    <p:extLst>
      <p:ext uri="{BB962C8B-B14F-4D97-AF65-F5344CB8AC3E}">
        <p14:creationId xmlns:p14="http://schemas.microsoft.com/office/powerpoint/2010/main" val="1082809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b="1" i="1" dirty="0" smtClean="0">
                <a:solidFill>
                  <a:srgbClr val="002060"/>
                </a:solidFill>
                <a:effectLst>
                  <a:outerShdw blurRad="38100" dist="38100" dir="2700000" algn="tl">
                    <a:srgbClr val="000000">
                      <a:alpha val="43137"/>
                    </a:srgbClr>
                  </a:outerShdw>
                </a:effectLst>
              </a:rPr>
              <a:t>RAČUNANJE TOČK</a:t>
            </a:r>
            <a:endParaRPr lang="sl-SI" b="1" i="1" dirty="0">
              <a:solidFill>
                <a:srgbClr val="002060"/>
              </a:solidFill>
              <a:effectLst>
                <a:outerShdw blurRad="38100" dist="38100" dir="2700000" algn="tl">
                  <a:srgbClr val="000000">
                    <a:alpha val="43137"/>
                  </a:srgbClr>
                </a:outerShdw>
              </a:effectLst>
            </a:endParaRPr>
          </a:p>
        </p:txBody>
      </p:sp>
      <p:sp>
        <p:nvSpPr>
          <p:cNvPr id="3" name="Ograda vsebine 2"/>
          <p:cNvSpPr>
            <a:spLocks noGrp="1"/>
          </p:cNvSpPr>
          <p:nvPr>
            <p:ph idx="1"/>
          </p:nvPr>
        </p:nvSpPr>
        <p:spPr/>
        <p:txBody>
          <a:bodyPr/>
          <a:lstStyle/>
          <a:p>
            <a:pPr marL="342900" lvl="1" indent="-342900">
              <a:buFont typeface="Courier New" panose="02070309020205020404" pitchFamily="49" charset="0"/>
              <a:buChar char="o"/>
            </a:pPr>
            <a:r>
              <a:rPr lang="sl-SI" sz="2400" b="1" dirty="0">
                <a:solidFill>
                  <a:schemeClr val="accent6"/>
                </a:solidFill>
                <a:effectLst>
                  <a:outerShdw blurRad="38100" dist="38100" dir="2700000" algn="tl">
                    <a:srgbClr val="000000">
                      <a:alpha val="43137"/>
                    </a:srgbClr>
                  </a:outerShdw>
                </a:effectLst>
                <a:hlinkClick r:id="rId2"/>
              </a:rPr>
              <a:t>VIŠJEŠOLSKO STROKOVNO IZOBRAŽEVANJE </a:t>
            </a:r>
            <a:r>
              <a:rPr lang="sl-SI" sz="1800" b="1" dirty="0" smtClean="0">
                <a:solidFill>
                  <a:schemeClr val="accent6"/>
                </a:solidFill>
                <a:effectLst>
                  <a:outerShdw blurRad="38100" dist="38100" dir="2700000" algn="tl">
                    <a:srgbClr val="000000">
                      <a:alpha val="43137"/>
                    </a:srgbClr>
                  </a:outerShdw>
                </a:effectLst>
                <a:hlinkClick r:id="rId2"/>
              </a:rPr>
              <a:t>(</a:t>
            </a:r>
            <a:r>
              <a:rPr lang="sl-SI" sz="1800" b="1" dirty="0">
                <a:solidFill>
                  <a:schemeClr val="accent6"/>
                </a:solidFill>
                <a:effectLst>
                  <a:outerShdw blurRad="38100" dist="38100" dir="2700000" algn="tl">
                    <a:srgbClr val="000000">
                      <a:alpha val="43137"/>
                    </a:srgbClr>
                  </a:outerShdw>
                </a:effectLst>
                <a:hlinkClick r:id="rId2"/>
              </a:rPr>
              <a:t>VIŠJE STROKOVNE ŠOLE</a:t>
            </a:r>
            <a:r>
              <a:rPr lang="sl-SI" sz="1800" b="1" dirty="0" smtClean="0">
                <a:solidFill>
                  <a:schemeClr val="accent6"/>
                </a:solidFill>
                <a:effectLst>
                  <a:outerShdw blurRad="38100" dist="38100" dir="2700000" algn="tl">
                    <a:srgbClr val="000000">
                      <a:alpha val="43137"/>
                    </a:srgbClr>
                  </a:outerShdw>
                </a:effectLst>
                <a:hlinkClick r:id="rId2"/>
              </a:rPr>
              <a:t>)</a:t>
            </a:r>
            <a:endParaRPr lang="sl-SI" sz="1800" b="1" dirty="0" smtClean="0">
              <a:solidFill>
                <a:schemeClr val="accent6"/>
              </a:solidFill>
              <a:effectLst>
                <a:outerShdw blurRad="38100" dist="38100" dir="2700000" algn="tl">
                  <a:srgbClr val="000000">
                    <a:alpha val="43137"/>
                  </a:srgbClr>
                </a:outerShdw>
              </a:effectLst>
            </a:endParaRPr>
          </a:p>
          <a:p>
            <a:pPr marL="285750" lvl="1" indent="-285750">
              <a:buFont typeface="Courier New" panose="02070309020205020404" pitchFamily="49" charset="0"/>
              <a:buChar char="o"/>
            </a:pPr>
            <a:endParaRPr lang="sl-SI" sz="1800" b="1" dirty="0">
              <a:solidFill>
                <a:schemeClr val="accent6"/>
              </a:solidFill>
              <a:effectLst>
                <a:outerShdw blurRad="38100" dist="38100" dir="2700000" algn="tl">
                  <a:srgbClr val="000000">
                    <a:alpha val="43137"/>
                  </a:srgbClr>
                </a:outerShdw>
              </a:effectLst>
            </a:endParaRPr>
          </a:p>
          <a:p>
            <a:pPr marL="342900" lvl="1">
              <a:buFont typeface="Courier New" panose="02070309020205020404" pitchFamily="49" charset="0"/>
              <a:buChar char="o"/>
            </a:pPr>
            <a:endParaRPr lang="sl-SI" sz="1200" b="1" i="1" u="sng" dirty="0">
              <a:solidFill>
                <a:schemeClr val="accent6"/>
              </a:solidFill>
              <a:effectLst>
                <a:outerShdw blurRad="38100" dist="38100" dir="2700000" algn="tl">
                  <a:srgbClr val="000000">
                    <a:alpha val="43137"/>
                  </a:srgbClr>
                </a:outerShdw>
              </a:effectLst>
            </a:endParaRPr>
          </a:p>
          <a:p>
            <a:pPr>
              <a:buFont typeface="Courier New" panose="02070309020205020404" pitchFamily="49" charset="0"/>
              <a:buChar char="o"/>
            </a:pPr>
            <a:r>
              <a:rPr lang="sl-SI" b="1" dirty="0">
                <a:solidFill>
                  <a:schemeClr val="accent6"/>
                </a:solidFill>
                <a:effectLst>
                  <a:outerShdw blurRad="38100" dist="38100" dir="2700000" algn="tl">
                    <a:srgbClr val="000000">
                      <a:alpha val="43137"/>
                    </a:srgbClr>
                  </a:outerShdw>
                </a:effectLst>
                <a:hlinkClick r:id="rId3"/>
              </a:rPr>
              <a:t>VISOKOŠOLSKO </a:t>
            </a:r>
            <a:r>
              <a:rPr lang="sl-SI" b="1" dirty="0" smtClean="0">
                <a:solidFill>
                  <a:schemeClr val="accent6"/>
                </a:solidFill>
                <a:effectLst>
                  <a:outerShdw blurRad="38100" dist="38100" dir="2700000" algn="tl">
                    <a:srgbClr val="000000">
                      <a:alpha val="43137"/>
                    </a:srgbClr>
                  </a:outerShdw>
                </a:effectLst>
                <a:hlinkClick r:id="rId3"/>
              </a:rPr>
              <a:t>IZOBRAŽEVANJE</a:t>
            </a:r>
            <a:endParaRPr lang="sl-SI" b="1" dirty="0" smtClean="0">
              <a:solidFill>
                <a:schemeClr val="accent6"/>
              </a:solidFill>
              <a:effectLst>
                <a:outerShdw blurRad="38100" dist="38100" dir="2700000" algn="tl">
                  <a:srgbClr val="000000">
                    <a:alpha val="43137"/>
                  </a:srgbClr>
                </a:outerShdw>
              </a:effectLst>
            </a:endParaRPr>
          </a:p>
          <a:p>
            <a:pPr>
              <a:buFont typeface="Courier New" panose="02070309020205020404" pitchFamily="49" charset="0"/>
              <a:buChar char="o"/>
            </a:pPr>
            <a:endParaRPr lang="sl-SI" b="1" dirty="0" smtClean="0">
              <a:solidFill>
                <a:schemeClr val="accent6"/>
              </a:solidFill>
              <a:effectLst>
                <a:outerShdw blurRad="38100" dist="38100" dir="2700000" algn="tl">
                  <a:srgbClr val="000000">
                    <a:alpha val="43137"/>
                  </a:srgbClr>
                </a:outerShdw>
              </a:effectLst>
            </a:endParaRPr>
          </a:p>
          <a:p>
            <a:endParaRPr lang="sl-SI" sz="1200" b="1" i="1" u="sng" dirty="0">
              <a:solidFill>
                <a:schemeClr val="accent6">
                  <a:lumMod val="75000"/>
                </a:schemeClr>
              </a:solidFill>
            </a:endParaRPr>
          </a:p>
        </p:txBody>
      </p:sp>
    </p:spTree>
    <p:extLst>
      <p:ext uri="{BB962C8B-B14F-4D97-AF65-F5344CB8AC3E}">
        <p14:creationId xmlns:p14="http://schemas.microsoft.com/office/powerpoint/2010/main" val="3085602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802322"/>
          </a:xfrm>
        </p:spPr>
        <p:txBody>
          <a:bodyPr/>
          <a:lstStyle/>
          <a:p>
            <a:r>
              <a:rPr lang="sl-SI" sz="3200" b="1" i="1" dirty="0" smtClean="0">
                <a:solidFill>
                  <a:srgbClr val="002060"/>
                </a:solidFill>
                <a:effectLst>
                  <a:outerShdw blurRad="38100" dist="38100" dir="2700000" algn="tl">
                    <a:srgbClr val="000000">
                      <a:alpha val="43137"/>
                    </a:srgbClr>
                  </a:outerShdw>
                </a:effectLst>
              </a:rPr>
              <a:t>PRIJAVA - VPIS </a:t>
            </a:r>
            <a:endParaRPr lang="sl-SI" sz="3200" i="1" dirty="0">
              <a:solidFill>
                <a:srgbClr val="002060"/>
              </a:solidFill>
            </a:endParaRPr>
          </a:p>
        </p:txBody>
      </p:sp>
      <p:sp>
        <p:nvSpPr>
          <p:cNvPr id="3" name="Ograda vsebine 2"/>
          <p:cNvSpPr>
            <a:spLocks noGrp="1"/>
          </p:cNvSpPr>
          <p:nvPr>
            <p:ph idx="1"/>
          </p:nvPr>
        </p:nvSpPr>
        <p:spPr>
          <a:xfrm>
            <a:off x="1043492" y="1229360"/>
            <a:ext cx="7287708" cy="4897120"/>
          </a:xfrm>
        </p:spPr>
        <p:txBody>
          <a:bodyPr>
            <a:normAutofit fontScale="40000" lnSpcReduction="20000"/>
          </a:bodyPr>
          <a:lstStyle/>
          <a:p>
            <a:pPr marL="342900" lvl="1" indent="-342900">
              <a:buFontTx/>
              <a:buChar char="•"/>
            </a:pPr>
            <a:r>
              <a:rPr lang="sl-SI" sz="2400" b="1" dirty="0" smtClean="0">
                <a:solidFill>
                  <a:schemeClr val="accent6"/>
                </a:solidFill>
                <a:effectLst>
                  <a:outerShdw blurRad="38100" dist="38100" dir="2700000" algn="tl">
                    <a:srgbClr val="000000">
                      <a:alpha val="43137"/>
                    </a:srgbClr>
                  </a:outerShdw>
                </a:effectLst>
              </a:rPr>
              <a:t>VIŠJEŠOLSKO STROKOVNO IZOBRAŽEVANJE </a:t>
            </a:r>
          </a:p>
          <a:p>
            <a:pPr marL="0" lvl="1" indent="0">
              <a:buNone/>
            </a:pPr>
            <a:r>
              <a:rPr lang="sl-SI" sz="2000" b="1" dirty="0">
                <a:solidFill>
                  <a:schemeClr val="accent6"/>
                </a:solidFill>
                <a:effectLst>
                  <a:outerShdw blurRad="38100" dist="38100" dir="2700000" algn="tl">
                    <a:srgbClr val="000000">
                      <a:alpha val="43137"/>
                    </a:srgbClr>
                  </a:outerShdw>
                </a:effectLst>
              </a:rPr>
              <a:t> </a:t>
            </a:r>
            <a:r>
              <a:rPr lang="sl-SI" sz="2000" b="1" dirty="0" smtClean="0">
                <a:solidFill>
                  <a:schemeClr val="accent6"/>
                </a:solidFill>
                <a:effectLst>
                  <a:outerShdw blurRad="38100" dist="38100" dir="2700000" algn="tl">
                    <a:srgbClr val="000000">
                      <a:alpha val="43137"/>
                    </a:srgbClr>
                  </a:outerShdw>
                </a:effectLst>
              </a:rPr>
              <a:t>       </a:t>
            </a:r>
            <a:r>
              <a:rPr lang="sl-SI" sz="1800" b="1" dirty="0" smtClean="0">
                <a:solidFill>
                  <a:schemeClr val="accent6"/>
                </a:solidFill>
                <a:effectLst>
                  <a:outerShdw blurRad="38100" dist="38100" dir="2700000" algn="tl">
                    <a:srgbClr val="000000">
                      <a:alpha val="43137"/>
                    </a:srgbClr>
                  </a:outerShdw>
                </a:effectLst>
              </a:rPr>
              <a:t>(VIŠJE STROKOVNE ŠOLE)</a:t>
            </a:r>
          </a:p>
          <a:p>
            <a:pPr marL="0" indent="0">
              <a:buNone/>
            </a:pPr>
            <a:r>
              <a:rPr lang="sl-SI" sz="2000" dirty="0">
                <a:solidFill>
                  <a:schemeClr val="accent6"/>
                </a:solidFill>
              </a:rPr>
              <a:t> </a:t>
            </a:r>
            <a:r>
              <a:rPr lang="sl-SI" sz="2000" dirty="0" smtClean="0">
                <a:solidFill>
                  <a:schemeClr val="accent6"/>
                </a:solidFill>
              </a:rPr>
              <a:t>       </a:t>
            </a:r>
            <a:endParaRPr lang="sl-SI" sz="2300" b="1" dirty="0">
              <a:solidFill>
                <a:schemeClr val="accent6"/>
              </a:solidFill>
            </a:endParaRPr>
          </a:p>
          <a:p>
            <a:pPr marL="285750" indent="-285750">
              <a:buFont typeface="Wingdings" panose="05000000000000000000" pitchFamily="2" charset="2"/>
              <a:buChar char="§"/>
            </a:pPr>
            <a:r>
              <a:rPr lang="sl-SI" sz="16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Na spletni strani VPS kandidat izpolni </a:t>
            </a:r>
            <a:r>
              <a:rPr lang="sl-SI" sz="1600" dirty="0" smtClean="0">
                <a:solidFill>
                  <a:srgbClr val="002060"/>
                </a:solidFill>
                <a:latin typeface="Verdana" panose="020B0604030504040204" pitchFamily="34" charset="0"/>
                <a:ea typeface="Verdana" panose="020B0604030504040204" pitchFamily="34" charset="0"/>
                <a:cs typeface="Verdana" panose="020B0604030504040204" pitchFamily="34" charset="0"/>
                <a:hlinkClick r:id="rId2"/>
              </a:rPr>
              <a:t>E-PRIJAVO</a:t>
            </a:r>
            <a:r>
              <a:rPr lang="sl-SI" sz="16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endParaRPr lang="sl-SI" sz="16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buFont typeface="Wingdings" panose="05000000000000000000" pitchFamily="2" charset="2"/>
              <a:buChar char="§"/>
            </a:pPr>
            <a:r>
              <a:rPr lang="sl-SI" sz="1600" dirty="0">
                <a:solidFill>
                  <a:srgbClr val="002060"/>
                </a:solidFill>
                <a:latin typeface="Verdana" panose="020B0604030504040204" pitchFamily="34" charset="0"/>
                <a:ea typeface="Verdana" panose="020B0604030504040204" pitchFamily="34" charset="0"/>
                <a:cs typeface="Verdana" panose="020B0604030504040204" pitchFamily="34" charset="0"/>
              </a:rPr>
              <a:t>Potrebne informacije dobite na tel</a:t>
            </a:r>
            <a:r>
              <a:rPr lang="sl-SI" sz="16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št.: </a:t>
            </a:r>
            <a:r>
              <a:rPr lang="sl-SI" sz="1600" dirty="0">
                <a:solidFill>
                  <a:srgbClr val="002060"/>
                </a:solidFill>
                <a:latin typeface="Verdana" panose="020B0604030504040204" pitchFamily="34" charset="0"/>
                <a:ea typeface="Verdana" panose="020B0604030504040204" pitchFamily="34" charset="0"/>
                <a:cs typeface="Verdana" panose="020B0604030504040204" pitchFamily="34" charset="0"/>
              </a:rPr>
              <a:t>03/428 58 </a:t>
            </a:r>
            <a:r>
              <a:rPr lang="sl-SI" sz="16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82 (</a:t>
            </a:r>
            <a:r>
              <a:rPr lang="sl-SI" sz="1600" dirty="0" smtClean="0">
                <a:solidFill>
                  <a:srgbClr val="002060"/>
                </a:solidFill>
                <a:latin typeface="Verdana" panose="020B0604030504040204" pitchFamily="34" charset="0"/>
                <a:ea typeface="Verdana" panose="020B0604030504040204" pitchFamily="34" charset="0"/>
                <a:cs typeface="Verdana" panose="020B0604030504040204" pitchFamily="34" charset="0"/>
                <a:hlinkClick r:id="rId3"/>
              </a:rPr>
              <a:t>info@visjesolska.si</a:t>
            </a:r>
            <a:r>
              <a:rPr lang="sl-SI" sz="16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p>
          <a:p>
            <a:pPr>
              <a:buFont typeface="Wingdings" panose="05000000000000000000" pitchFamily="2" charset="2"/>
              <a:buChar char="§"/>
            </a:pPr>
            <a:r>
              <a:rPr lang="sl-SI" sz="1600" dirty="0" smtClean="0">
                <a:solidFill>
                  <a:srgbClr val="002060"/>
                </a:solidFill>
                <a:latin typeface="Verdana" panose="020B0604030504040204" pitchFamily="34" charset="0"/>
                <a:ea typeface="Verdana" panose="020B0604030504040204" pitchFamily="34" charset="0"/>
                <a:cs typeface="Verdana" panose="020B0604030504040204" pitchFamily="34" charset="0"/>
                <a:hlinkClick r:id="rId4"/>
              </a:rPr>
              <a:t>Navodila za oddajo prijave.</a:t>
            </a:r>
            <a:r>
              <a:rPr lang="sl-SI" sz="16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endParaRPr lang="sl-SI" sz="16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sl-SI" sz="1100" dirty="0"/>
          </a:p>
          <a:p>
            <a:pPr marL="342900" lvl="1" indent="-342900">
              <a:buFont typeface="Arial" panose="020B0604020202020204" pitchFamily="34" charset="0"/>
              <a:buChar char="•"/>
            </a:pPr>
            <a:r>
              <a:rPr lang="sl-SI" sz="2400" b="1" dirty="0">
                <a:solidFill>
                  <a:schemeClr val="accent6"/>
                </a:solidFill>
                <a:effectLst>
                  <a:outerShdw blurRad="38100" dist="38100" dir="2700000" algn="tl">
                    <a:srgbClr val="000000">
                      <a:alpha val="43137"/>
                    </a:srgbClr>
                  </a:outerShdw>
                </a:effectLst>
                <a:hlinkClick r:id="rId5"/>
              </a:rPr>
              <a:t>VISOKOŠOLSKO </a:t>
            </a:r>
            <a:r>
              <a:rPr lang="sl-SI" sz="2400" b="1" dirty="0" smtClean="0">
                <a:solidFill>
                  <a:schemeClr val="accent6"/>
                </a:solidFill>
                <a:effectLst>
                  <a:outerShdw blurRad="38100" dist="38100" dir="2700000" algn="tl">
                    <a:srgbClr val="000000">
                      <a:alpha val="43137"/>
                    </a:srgbClr>
                  </a:outerShdw>
                </a:effectLst>
                <a:hlinkClick r:id="rId5"/>
              </a:rPr>
              <a:t>IZOBRAŽEVANJE:</a:t>
            </a:r>
            <a:endParaRPr lang="sl-SI" sz="2400" b="1" dirty="0" smtClean="0">
              <a:solidFill>
                <a:schemeClr val="accent6"/>
              </a:solidFill>
              <a:effectLst>
                <a:outerShdw blurRad="38100" dist="38100" dir="2700000" algn="tl">
                  <a:srgbClr val="000000">
                    <a:alpha val="43137"/>
                  </a:srgbClr>
                </a:outerShdw>
              </a:effectLst>
            </a:endParaRPr>
          </a:p>
          <a:p>
            <a:pPr marL="342900" lvl="1" indent="-342900">
              <a:buFont typeface="Arial" panose="020B0604020202020204" pitchFamily="34" charset="0"/>
              <a:buChar char="•"/>
            </a:pPr>
            <a:endParaRPr lang="sl-SI" sz="2400" b="1" dirty="0" smtClean="0"/>
          </a:p>
          <a:p>
            <a:pPr marL="342900" lvl="1" indent="-342900">
              <a:buFont typeface="Arial" panose="020B0604020202020204" pitchFamily="34" charset="0"/>
              <a:buChar char="•"/>
            </a:pPr>
            <a:r>
              <a:rPr lang="sl-SI"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Na spletni strani GOV.SI kandidat izpolni </a:t>
            </a:r>
            <a:r>
              <a:rPr lang="sl-SI"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hlinkClick r:id="rId6"/>
              </a:rPr>
              <a:t>E-PRIJAVO. </a:t>
            </a:r>
            <a:r>
              <a:rPr lang="sl-SI"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p>
          <a:p>
            <a:pPr marL="342900" lvl="1" indent="-342900">
              <a:buFont typeface="Arial" panose="020B0604020202020204" pitchFamily="34" charset="0"/>
              <a:buChar char="•"/>
            </a:pPr>
            <a:r>
              <a:rPr lang="sl-SI" sz="2000" dirty="0">
                <a:solidFill>
                  <a:srgbClr val="002060"/>
                </a:solidFill>
                <a:latin typeface="Verdana" panose="020B0604030504040204" pitchFamily="34" charset="0"/>
                <a:ea typeface="Verdana" panose="020B0604030504040204" pitchFamily="34" charset="0"/>
                <a:cs typeface="Verdana" panose="020B0604030504040204" pitchFamily="34" charset="0"/>
              </a:rPr>
              <a:t>Potrebne informacije dobite na tel. št.: </a:t>
            </a:r>
            <a:r>
              <a:rPr lang="sl-SI"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080 2002 (evs-pijava-mvzi@gov.si)</a:t>
            </a:r>
          </a:p>
          <a:p>
            <a:pPr marL="342900" lvl="1" indent="-342900">
              <a:buFont typeface="Arial" panose="020B0604020202020204" pitchFamily="34" charset="0"/>
              <a:buChar char="•"/>
            </a:pPr>
            <a:r>
              <a:rPr lang="sl-SI"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hlinkClick r:id="rId6"/>
              </a:rPr>
              <a:t>Navodila za oddajo prijave.</a:t>
            </a:r>
            <a:r>
              <a:rPr lang="sl-SI"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p>
          <a:p>
            <a:pPr marL="342900" lvl="1" indent="-342900">
              <a:buFont typeface="Arial" panose="020B0604020202020204" pitchFamily="34" charset="0"/>
              <a:buChar char="•"/>
            </a:pPr>
            <a:endParaRPr lang="sl-SI"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lvl="1" indent="-342900">
              <a:buFont typeface="Arial" panose="020B0604020202020204" pitchFamily="34" charset="0"/>
              <a:buChar char="•"/>
            </a:pPr>
            <a:endParaRPr lang="sl-SI"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lvl="1" indent="-342900">
              <a:buFont typeface="Arial" panose="020B0604020202020204" pitchFamily="34" charset="0"/>
              <a:buChar char="•"/>
            </a:pPr>
            <a:endParaRPr lang="sl-SI"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lvl="1" indent="-342900">
              <a:buFont typeface="Arial" panose="020B0604020202020204" pitchFamily="34" charset="0"/>
              <a:buChar char="•"/>
            </a:pPr>
            <a:r>
              <a:rPr lang="sl-SI" sz="2900"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POZOR!</a:t>
            </a:r>
          </a:p>
          <a:p>
            <a:pPr marL="342900" lvl="1" indent="-342900">
              <a:buFont typeface="Arial" panose="020B0604020202020204" pitchFamily="34" charset="0"/>
              <a:buChar char="•"/>
            </a:pPr>
            <a:r>
              <a:rPr lang="sl-SI" sz="2900"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Hkrati </a:t>
            </a:r>
            <a:r>
              <a:rPr lang="sl-SI" sz="2900" u="sng" dirty="0">
                <a:solidFill>
                  <a:srgbClr val="002060"/>
                </a:solidFill>
                <a:latin typeface="Verdana" panose="020B0604030504040204" pitchFamily="34" charset="0"/>
                <a:ea typeface="Verdana" panose="020B0604030504040204" pitchFamily="34" charset="0"/>
                <a:cs typeface="Verdana" panose="020B0604030504040204" pitchFamily="34" charset="0"/>
              </a:rPr>
              <a:t>lahko oddate dve prijavi: eno za vpis na visokošolske programe in eno za vpis na višješolske programe (ne morete pa se prijavljati z istim prijavnim obrazcem</a:t>
            </a:r>
            <a:r>
              <a:rPr lang="sl-SI" sz="2900"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p>
          <a:p>
            <a:pPr marL="342900" lvl="1" indent="-342900">
              <a:buFont typeface="Arial" panose="020B0604020202020204" pitchFamily="34" charset="0"/>
              <a:buChar char="•"/>
            </a:pPr>
            <a:r>
              <a:rPr lang="sl-SI" sz="2900"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V primeru, da se prijavljate na zasebni visokošolski zavod je hipotetično možna dodatna prijava. </a:t>
            </a:r>
          </a:p>
          <a:p>
            <a:pPr marL="342900" lvl="1" indent="-342900">
              <a:buFont typeface="Arial" panose="020B0604020202020204" pitchFamily="34" charset="0"/>
              <a:buChar char="•"/>
            </a:pPr>
            <a:endParaRPr lang="sl-SI" sz="29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lvl="1" indent="-342900">
              <a:buFont typeface="Arial" panose="020B0604020202020204" pitchFamily="34" charset="0"/>
              <a:buChar char="•"/>
            </a:pPr>
            <a:r>
              <a:rPr lang="sl-SI" sz="29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V vsakem primeru se kandidat lahko vpiše zgolj na en program (izjema vzporedni študij)! </a:t>
            </a:r>
            <a:endParaRPr lang="sl-SI" sz="2900" b="1"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lvl="1" indent="-342900">
              <a:buFont typeface="Arial" panose="020B0604020202020204" pitchFamily="34" charset="0"/>
              <a:buChar char="•"/>
            </a:pPr>
            <a:endParaRPr lang="sl-SI"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lvl="1" indent="-342900">
              <a:buFont typeface="Arial" panose="020B0604020202020204" pitchFamily="34" charset="0"/>
              <a:buChar char="•"/>
            </a:pPr>
            <a:r>
              <a:rPr lang="sl-SI"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sym typeface="Wingdings" pitchFamily="2" charset="2"/>
              </a:rPr>
              <a:t> </a:t>
            </a:r>
            <a:endParaRPr lang="sl-SI" sz="2000" dirty="0">
              <a:solidFill>
                <a:srgbClr val="002060"/>
              </a:solidFill>
              <a:latin typeface="Verdana" panose="020B0604030504040204" pitchFamily="34" charset="0"/>
              <a:ea typeface="Verdana" panose="020B0604030504040204" pitchFamily="34" charset="0"/>
              <a:cs typeface="Verdana" panose="020B0604030504040204" pitchFamily="34" charset="0"/>
              <a:sym typeface="Wingdings" pitchFamily="2" charset="2"/>
            </a:endParaRPr>
          </a:p>
          <a:p>
            <a:pPr marL="342900" lvl="1" indent="-342900">
              <a:buFont typeface="Arial" panose="020B0604020202020204" pitchFamily="34" charset="0"/>
              <a:buChar char="•"/>
            </a:pPr>
            <a:endParaRPr lang="sl-SI" sz="2400" b="1" dirty="0"/>
          </a:p>
          <a:p>
            <a:pPr marL="0" indent="0">
              <a:buNone/>
            </a:pPr>
            <a:endParaRPr lang="sl-SI" sz="2000" dirty="0" smtClean="0">
              <a:solidFill>
                <a:schemeClr val="accent6"/>
              </a:solidFill>
            </a:endParaRPr>
          </a:p>
          <a:p>
            <a:pPr marL="0" indent="0">
              <a:buNone/>
            </a:pPr>
            <a:endParaRPr lang="sl-SI" sz="2000" dirty="0" smtClean="0">
              <a:solidFill>
                <a:schemeClr val="accent6"/>
              </a:solidFill>
            </a:endParaRPr>
          </a:p>
          <a:p>
            <a:endParaRPr lang="sl-SI" sz="2000" dirty="0">
              <a:solidFill>
                <a:schemeClr val="accent6"/>
              </a:solidFill>
            </a:endParaRPr>
          </a:p>
          <a:p>
            <a:pPr marL="0" indent="0">
              <a:buNone/>
            </a:pPr>
            <a:r>
              <a:rPr lang="sl-SI" sz="1000" b="1" dirty="0" smtClean="0">
                <a:solidFill>
                  <a:srgbClr val="0A3162"/>
                </a:solidFill>
                <a:latin typeface="Verdana" pitchFamily="34" charset="0"/>
              </a:rPr>
              <a:t>    </a:t>
            </a:r>
          </a:p>
          <a:p>
            <a:pPr marL="0" indent="0">
              <a:buNone/>
            </a:pPr>
            <a:r>
              <a:rPr lang="sl-SI" sz="2000" b="1" dirty="0">
                <a:solidFill>
                  <a:srgbClr val="0A3162"/>
                </a:solidFill>
                <a:latin typeface="Verdana" pitchFamily="34" charset="0"/>
              </a:rPr>
              <a:t> </a:t>
            </a:r>
            <a:r>
              <a:rPr lang="sl-SI" sz="2000" b="1" dirty="0" smtClean="0">
                <a:solidFill>
                  <a:srgbClr val="0A3162"/>
                </a:solidFill>
                <a:latin typeface="Verdana" pitchFamily="34" charset="0"/>
              </a:rPr>
              <a:t>     </a:t>
            </a:r>
            <a:endParaRPr lang="sl-SI" sz="1600" b="1" dirty="0">
              <a:solidFill>
                <a:srgbClr val="0A3162"/>
              </a:solidFill>
              <a:latin typeface="Verdana" pitchFamily="34" charset="0"/>
            </a:endParaRPr>
          </a:p>
          <a:p>
            <a:endParaRPr lang="sl-SI" sz="2000" dirty="0"/>
          </a:p>
        </p:txBody>
      </p:sp>
    </p:spTree>
    <p:extLst>
      <p:ext uri="{BB962C8B-B14F-4D97-AF65-F5344CB8AC3E}">
        <p14:creationId xmlns:p14="http://schemas.microsoft.com/office/powerpoint/2010/main" val="379790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arn(inVertical)">
                                      <p:cBhvr>
                                        <p:cTn id="25" dur="500"/>
                                        <p:tgtEl>
                                          <p:spTgt spid="3">
                                            <p:txEl>
                                              <p:pRg st="7" end="7"/>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barn(inVertical)">
                                      <p:cBhvr>
                                        <p:cTn id="28" dur="500"/>
                                        <p:tgtEl>
                                          <p:spTgt spid="3">
                                            <p:txEl>
                                              <p:pRg st="9" end="9"/>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barn(inVertical)">
                                      <p:cBhvr>
                                        <p:cTn id="31" dur="500"/>
                                        <p:tgtEl>
                                          <p:spTgt spid="3">
                                            <p:txEl>
                                              <p:pRg st="10" end="10"/>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3">
                                            <p:txEl>
                                              <p:pRg st="11" end="11"/>
                                            </p:txEl>
                                          </p:spTgt>
                                        </p:tgtEl>
                                        <p:attrNameLst>
                                          <p:attrName>style.visibility</p:attrName>
                                        </p:attrNameLst>
                                      </p:cBhvr>
                                      <p:to>
                                        <p:strVal val="visible"/>
                                      </p:to>
                                    </p:set>
                                    <p:animEffect transition="in" filter="barn(inVertical)">
                                      <p:cBhvr>
                                        <p:cTn id="34" dur="500"/>
                                        <p:tgtEl>
                                          <p:spTgt spid="3">
                                            <p:txEl>
                                              <p:pRg st="11" end="11"/>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animEffect transition="in" filter="barn(inVertical)">
                                      <p:cBhvr>
                                        <p:cTn id="37" dur="500"/>
                                        <p:tgtEl>
                                          <p:spTgt spid="3">
                                            <p:txEl>
                                              <p:pRg st="15" end="15"/>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3">
                                            <p:txEl>
                                              <p:pRg st="16" end="16"/>
                                            </p:txEl>
                                          </p:spTgt>
                                        </p:tgtEl>
                                        <p:attrNameLst>
                                          <p:attrName>style.visibility</p:attrName>
                                        </p:attrNameLst>
                                      </p:cBhvr>
                                      <p:to>
                                        <p:strVal val="visible"/>
                                      </p:to>
                                    </p:set>
                                    <p:animEffect transition="in" filter="barn(inVertical)">
                                      <p:cBhvr>
                                        <p:cTn id="40" dur="500"/>
                                        <p:tgtEl>
                                          <p:spTgt spid="3">
                                            <p:txEl>
                                              <p:pRg st="16" end="16"/>
                                            </p:txEl>
                                          </p:spTgt>
                                        </p:tgtEl>
                                      </p:cBhvr>
                                    </p:animEffect>
                                  </p:childTnLst>
                                </p:cTn>
                              </p:par>
                              <p:par>
                                <p:cTn id="41" presetID="16" presetClass="entr" presetSubtype="21" fill="hold" nodeType="withEffect">
                                  <p:stCondLst>
                                    <p:cond delay="0"/>
                                  </p:stCondLst>
                                  <p:childTnLst>
                                    <p:set>
                                      <p:cBhvr>
                                        <p:cTn id="42" dur="1" fill="hold">
                                          <p:stCondLst>
                                            <p:cond delay="0"/>
                                          </p:stCondLst>
                                        </p:cTn>
                                        <p:tgtEl>
                                          <p:spTgt spid="3">
                                            <p:txEl>
                                              <p:pRg st="17" end="17"/>
                                            </p:txEl>
                                          </p:spTgt>
                                        </p:tgtEl>
                                        <p:attrNameLst>
                                          <p:attrName>style.visibility</p:attrName>
                                        </p:attrNameLst>
                                      </p:cBhvr>
                                      <p:to>
                                        <p:strVal val="visible"/>
                                      </p:to>
                                    </p:set>
                                    <p:animEffect transition="in" filter="barn(inVertical)">
                                      <p:cBhvr>
                                        <p:cTn id="43" dur="500"/>
                                        <p:tgtEl>
                                          <p:spTgt spid="3">
                                            <p:txEl>
                                              <p:pRg st="17" end="17"/>
                                            </p:txEl>
                                          </p:spTgt>
                                        </p:tgtEl>
                                      </p:cBhvr>
                                    </p:animEffect>
                                  </p:childTnLst>
                                </p:cTn>
                              </p:par>
                              <p:par>
                                <p:cTn id="44" presetID="16" presetClass="entr" presetSubtype="21" fill="hold" nodeType="withEffect">
                                  <p:stCondLst>
                                    <p:cond delay="0"/>
                                  </p:stCondLst>
                                  <p:childTnLst>
                                    <p:set>
                                      <p:cBhvr>
                                        <p:cTn id="45" dur="1" fill="hold">
                                          <p:stCondLst>
                                            <p:cond delay="0"/>
                                          </p:stCondLst>
                                        </p:cTn>
                                        <p:tgtEl>
                                          <p:spTgt spid="3">
                                            <p:txEl>
                                              <p:pRg st="19" end="19"/>
                                            </p:txEl>
                                          </p:spTgt>
                                        </p:tgtEl>
                                        <p:attrNameLst>
                                          <p:attrName>style.visibility</p:attrName>
                                        </p:attrNameLst>
                                      </p:cBhvr>
                                      <p:to>
                                        <p:strVal val="visible"/>
                                      </p:to>
                                    </p:set>
                                    <p:animEffect transition="in" filter="barn(inVertical)">
                                      <p:cBhvr>
                                        <p:cTn id="46" dur="500"/>
                                        <p:tgtEl>
                                          <p:spTgt spid="3">
                                            <p:txEl>
                                              <p:pRg st="19" end="19"/>
                                            </p:txEl>
                                          </p:spTgt>
                                        </p:tgtEl>
                                      </p:cBhvr>
                                    </p:animEffect>
                                  </p:childTnLst>
                                </p:cTn>
                              </p:par>
                              <p:par>
                                <p:cTn id="47" presetID="16" presetClass="entr" presetSubtype="21" fill="hold" nodeType="withEffect">
                                  <p:stCondLst>
                                    <p:cond delay="0"/>
                                  </p:stCondLst>
                                  <p:childTnLst>
                                    <p:set>
                                      <p:cBhvr>
                                        <p:cTn id="48" dur="1" fill="hold">
                                          <p:stCondLst>
                                            <p:cond delay="0"/>
                                          </p:stCondLst>
                                        </p:cTn>
                                        <p:tgtEl>
                                          <p:spTgt spid="3">
                                            <p:txEl>
                                              <p:pRg st="21" end="21"/>
                                            </p:txEl>
                                          </p:spTgt>
                                        </p:tgtEl>
                                        <p:attrNameLst>
                                          <p:attrName>style.visibility</p:attrName>
                                        </p:attrNameLst>
                                      </p:cBhvr>
                                      <p:to>
                                        <p:strVal val="visible"/>
                                      </p:to>
                                    </p:set>
                                    <p:animEffect transition="in" filter="barn(inVertical)">
                                      <p:cBhvr>
                                        <p:cTn id="49" dur="500"/>
                                        <p:tgtEl>
                                          <p:spTgt spid="3">
                                            <p:txEl>
                                              <p:pRg st="21" end="21"/>
                                            </p:txEl>
                                          </p:spTgt>
                                        </p:tgtEl>
                                      </p:cBhvr>
                                    </p:animEffect>
                                  </p:childTnLst>
                                </p:cTn>
                              </p:par>
                              <p:par>
                                <p:cTn id="50" presetID="16" presetClass="entr" presetSubtype="21" fill="hold" nodeType="withEffect">
                                  <p:stCondLst>
                                    <p:cond delay="0"/>
                                  </p:stCondLst>
                                  <p:childTnLst>
                                    <p:set>
                                      <p:cBhvr>
                                        <p:cTn id="51" dur="1" fill="hold">
                                          <p:stCondLst>
                                            <p:cond delay="0"/>
                                          </p:stCondLst>
                                        </p:cTn>
                                        <p:tgtEl>
                                          <p:spTgt spid="3">
                                            <p:txEl>
                                              <p:pRg st="26" end="26"/>
                                            </p:txEl>
                                          </p:spTgt>
                                        </p:tgtEl>
                                        <p:attrNameLst>
                                          <p:attrName>style.visibility</p:attrName>
                                        </p:attrNameLst>
                                      </p:cBhvr>
                                      <p:to>
                                        <p:strVal val="visible"/>
                                      </p:to>
                                    </p:set>
                                    <p:animEffect transition="in" filter="barn(inVertical)">
                                      <p:cBhvr>
                                        <p:cTn id="52" dur="500"/>
                                        <p:tgtEl>
                                          <p:spTgt spid="3">
                                            <p:txEl>
                                              <p:pRg st="26" end="26"/>
                                            </p:txEl>
                                          </p:spTgt>
                                        </p:tgtEl>
                                      </p:cBhvr>
                                    </p:animEffect>
                                  </p:childTnLst>
                                </p:cTn>
                              </p:par>
                              <p:par>
                                <p:cTn id="53" presetID="16" presetClass="entr" presetSubtype="21" fill="hold" nodeType="withEffect">
                                  <p:stCondLst>
                                    <p:cond delay="0"/>
                                  </p:stCondLst>
                                  <p:childTnLst>
                                    <p:set>
                                      <p:cBhvr>
                                        <p:cTn id="54" dur="1" fill="hold">
                                          <p:stCondLst>
                                            <p:cond delay="0"/>
                                          </p:stCondLst>
                                        </p:cTn>
                                        <p:tgtEl>
                                          <p:spTgt spid="3">
                                            <p:txEl>
                                              <p:pRg st="27" end="27"/>
                                            </p:txEl>
                                          </p:spTgt>
                                        </p:tgtEl>
                                        <p:attrNameLst>
                                          <p:attrName>style.visibility</p:attrName>
                                        </p:attrNameLst>
                                      </p:cBhvr>
                                      <p:to>
                                        <p:strVal val="visible"/>
                                      </p:to>
                                    </p:set>
                                    <p:animEffect transition="in" filter="barn(inVertical)">
                                      <p:cBhvr>
                                        <p:cTn id="55" dur="500"/>
                                        <p:tgtEl>
                                          <p:spTgt spid="3">
                                            <p:txEl>
                                              <p:pRg st="27" end="2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35995" y="797864"/>
            <a:ext cx="7423608" cy="650502"/>
          </a:xfrm>
        </p:spPr>
        <p:txBody>
          <a:bodyPr/>
          <a:lstStyle/>
          <a:p>
            <a:r>
              <a:rPr lang="sl-SI" sz="3200" b="1" i="1" dirty="0" smtClean="0">
                <a:solidFill>
                  <a:srgbClr val="002060"/>
                </a:solidFill>
                <a:effectLst>
                  <a:outerShdw blurRad="38100" dist="38100" dir="2700000" algn="tl">
                    <a:srgbClr val="000000">
                      <a:alpha val="43137"/>
                    </a:srgbClr>
                  </a:outerShdw>
                </a:effectLst>
              </a:rPr>
              <a:t>VPIS - POMOČ </a:t>
            </a:r>
            <a:endParaRPr lang="sl-SI" sz="3200" b="1" i="1" dirty="0">
              <a:solidFill>
                <a:srgbClr val="002060"/>
              </a:solidFill>
              <a:effectLst>
                <a:outerShdw blurRad="38100" dist="38100" dir="2700000" algn="tl">
                  <a:srgbClr val="000000">
                    <a:alpha val="43137"/>
                  </a:srgbClr>
                </a:outerShdw>
              </a:effectLst>
            </a:endParaRPr>
          </a:p>
        </p:txBody>
      </p:sp>
      <p:sp>
        <p:nvSpPr>
          <p:cNvPr id="3" name="Pravokotnik 2"/>
          <p:cNvSpPr/>
          <p:nvPr/>
        </p:nvSpPr>
        <p:spPr>
          <a:xfrm>
            <a:off x="467360" y="1854428"/>
            <a:ext cx="8219440" cy="2769989"/>
          </a:xfrm>
          <a:prstGeom prst="rect">
            <a:avLst/>
          </a:prstGeom>
        </p:spPr>
        <p:txBody>
          <a:bodyPr wrap="square">
            <a:spAutoFit/>
          </a:bodyPr>
          <a:lstStyle/>
          <a:p>
            <a:r>
              <a:rPr lang="sl-SI" b="1" dirty="0"/>
              <a:t>Tehnično pomoč</a:t>
            </a:r>
            <a:r>
              <a:rPr lang="sl-SI" dirty="0"/>
              <a:t> nudi Enotni kontaktni center državne uprave (</a:t>
            </a:r>
            <a:r>
              <a:rPr lang="sl-SI" dirty="0" err="1"/>
              <a:t>ekc</a:t>
            </a:r>
            <a:r>
              <a:rPr lang="sl-SI" dirty="0" smtClean="0"/>
              <a:t>(@)</a:t>
            </a:r>
            <a:r>
              <a:rPr lang="sl-SI" dirty="0" err="1" smtClean="0"/>
              <a:t>gov.si</a:t>
            </a:r>
            <a:r>
              <a:rPr lang="sl-SI" dirty="0" smtClean="0"/>
              <a:t> )</a:t>
            </a:r>
          </a:p>
          <a:p>
            <a:endParaRPr lang="sl-SI" dirty="0"/>
          </a:p>
          <a:p>
            <a:endParaRPr lang="sl-SI" dirty="0" smtClean="0"/>
          </a:p>
          <a:p>
            <a:pPr algn="ctr"/>
            <a:r>
              <a:rPr lang="sl-SI" sz="3600" dirty="0"/>
              <a:t>080 </a:t>
            </a:r>
            <a:r>
              <a:rPr lang="sl-SI" sz="3600" dirty="0" smtClean="0"/>
              <a:t>2002 ali 064 179 197</a:t>
            </a:r>
          </a:p>
          <a:p>
            <a:pPr algn="ctr"/>
            <a:r>
              <a:rPr lang="pl-PL" sz="1600" dirty="0"/>
              <a:t>(od </a:t>
            </a:r>
            <a:r>
              <a:rPr lang="pl-PL" sz="1600" dirty="0" smtClean="0"/>
              <a:t>8.00 </a:t>
            </a:r>
            <a:r>
              <a:rPr lang="pl-PL" sz="1600" dirty="0"/>
              <a:t>do 22.00 ure od ponedeljka do nedelje</a:t>
            </a:r>
            <a:r>
              <a:rPr lang="pl-PL" sz="1600" dirty="0" smtClean="0"/>
              <a:t>)</a:t>
            </a:r>
          </a:p>
          <a:p>
            <a:endParaRPr lang="sl-SI" sz="1600" dirty="0" smtClean="0"/>
          </a:p>
          <a:p>
            <a:pPr algn="ctr"/>
            <a:r>
              <a:rPr lang="sl-SI" sz="1600" dirty="0" smtClean="0">
                <a:hlinkClick r:id="rId2"/>
              </a:rPr>
              <a:t>Ostali kontakti za pomoč.</a:t>
            </a:r>
            <a:endParaRPr lang="sl-SI" sz="1600" dirty="0"/>
          </a:p>
          <a:p>
            <a:endParaRPr lang="sl-SI" dirty="0" smtClean="0"/>
          </a:p>
          <a:p>
            <a:endParaRPr lang="sl-SI" u="sng" dirty="0"/>
          </a:p>
        </p:txBody>
      </p:sp>
    </p:spTree>
    <p:extLst>
      <p:ext uri="{BB962C8B-B14F-4D97-AF65-F5344CB8AC3E}">
        <p14:creationId xmlns:p14="http://schemas.microsoft.com/office/powerpoint/2010/main" val="379384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i="1" dirty="0" smtClean="0">
                <a:effectLst>
                  <a:outerShdw blurRad="38100" dist="38100" dir="2700000" algn="tl">
                    <a:srgbClr val="000000">
                      <a:alpha val="43137"/>
                    </a:srgbClr>
                  </a:outerShdw>
                </a:effectLst>
              </a:rPr>
              <a:t>STATUS KANDIDATA S POSEBNIMI POTREBAMI IN POSEBNIM STATUSOM</a:t>
            </a:r>
            <a:endParaRPr lang="sl-SI" dirty="0"/>
          </a:p>
        </p:txBody>
      </p:sp>
      <p:sp>
        <p:nvSpPr>
          <p:cNvPr id="3" name="Označba mesta vsebine 2"/>
          <p:cNvSpPr>
            <a:spLocks noGrp="1"/>
          </p:cNvSpPr>
          <p:nvPr>
            <p:ph idx="1"/>
          </p:nvPr>
        </p:nvSpPr>
        <p:spPr/>
        <p:txBody>
          <a:bodyPr>
            <a:normAutofit fontScale="92500" lnSpcReduction="10000"/>
          </a:bodyPr>
          <a:lstStyle/>
          <a:p>
            <a:r>
              <a:rPr lang="sl-SI" dirty="0" smtClean="0"/>
              <a:t>Dokazila priložijo kandidati </a:t>
            </a:r>
            <a:r>
              <a:rPr lang="sl-SI" dirty="0" smtClean="0"/>
              <a:t>v prvem prijavnem roku </a:t>
            </a:r>
            <a:r>
              <a:rPr lang="sl-SI" dirty="0" smtClean="0"/>
              <a:t>do </a:t>
            </a:r>
            <a:r>
              <a:rPr lang="sl-SI" b="1" dirty="0" smtClean="0">
                <a:solidFill>
                  <a:srgbClr val="FF0000"/>
                </a:solidFill>
              </a:rPr>
              <a:t>31. maja 2025 </a:t>
            </a:r>
            <a:r>
              <a:rPr lang="sl-SI" dirty="0" smtClean="0"/>
              <a:t>(prvič </a:t>
            </a:r>
            <a:r>
              <a:rPr lang="sl-SI" dirty="0" smtClean="0"/>
              <a:t>v drugem prijavnem roku do </a:t>
            </a:r>
            <a:r>
              <a:rPr lang="sl-SI" b="1" dirty="0" smtClean="0">
                <a:solidFill>
                  <a:srgbClr val="FF0000"/>
                </a:solidFill>
              </a:rPr>
              <a:t>27. </a:t>
            </a:r>
            <a:r>
              <a:rPr lang="sl-SI" b="1" dirty="0" smtClean="0">
                <a:solidFill>
                  <a:srgbClr val="FF0000"/>
                </a:solidFill>
              </a:rPr>
              <a:t>avgusta </a:t>
            </a:r>
            <a:r>
              <a:rPr lang="sl-SI" b="1" dirty="0" smtClean="0">
                <a:solidFill>
                  <a:srgbClr val="FF0000"/>
                </a:solidFill>
              </a:rPr>
              <a:t>2025</a:t>
            </a:r>
            <a:r>
              <a:rPr lang="sl-SI" dirty="0" smtClean="0"/>
              <a:t>)</a:t>
            </a:r>
            <a:r>
              <a:rPr lang="sl-SI" b="1" dirty="0" smtClean="0"/>
              <a:t> </a:t>
            </a:r>
            <a:r>
              <a:rPr lang="sl-SI" dirty="0" smtClean="0"/>
              <a:t>(</a:t>
            </a:r>
            <a:r>
              <a:rPr lang="sl-SI" dirty="0" smtClean="0"/>
              <a:t>glej </a:t>
            </a:r>
            <a:r>
              <a:rPr lang="sl-SI" b="1" dirty="0" smtClean="0">
                <a:solidFill>
                  <a:srgbClr val="FF0000"/>
                </a:solidFill>
              </a:rPr>
              <a:t>razpis str. </a:t>
            </a:r>
            <a:r>
              <a:rPr lang="sl-SI" b="1" dirty="0" smtClean="0">
                <a:solidFill>
                  <a:srgbClr val="FF0000"/>
                </a:solidFill>
              </a:rPr>
              <a:t>22</a:t>
            </a:r>
            <a:r>
              <a:rPr lang="sl-SI" dirty="0" smtClean="0"/>
              <a:t>).</a:t>
            </a:r>
            <a:endParaRPr lang="sl-SI" dirty="0" smtClean="0"/>
          </a:p>
          <a:p>
            <a:r>
              <a:rPr lang="sl-SI" dirty="0" smtClean="0"/>
              <a:t>Kandidat dobi pisni sklep po pošti.</a:t>
            </a:r>
          </a:p>
          <a:p>
            <a:r>
              <a:rPr lang="sl-SI" dirty="0" smtClean="0"/>
              <a:t>Dodeljeni status v prvem roku se upošteva tudi v drugem roku in v roku za zapolnitev še prostih mest.</a:t>
            </a:r>
          </a:p>
          <a:p>
            <a:r>
              <a:rPr lang="sl-SI" dirty="0" smtClean="0"/>
              <a:t>Podrobne informacije na spletnih straneh prijavno-informacijskih služb</a:t>
            </a:r>
            <a:endParaRPr lang="sl-SI" dirty="0"/>
          </a:p>
        </p:txBody>
      </p:sp>
    </p:spTree>
    <p:extLst>
      <p:ext uri="{BB962C8B-B14F-4D97-AF65-F5344CB8AC3E}">
        <p14:creationId xmlns:p14="http://schemas.microsoft.com/office/powerpoint/2010/main" val="1111508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4F0A033874C66429D04C23634DB73C6" ma:contentTypeVersion="12" ma:contentTypeDescription="Create a new document." ma:contentTypeScope="" ma:versionID="6f810bfb0fdbb5c768d557a26c78251a">
  <xsd:schema xmlns:xsd="http://www.w3.org/2001/XMLSchema" xmlns:xs="http://www.w3.org/2001/XMLSchema" xmlns:p="http://schemas.microsoft.com/office/2006/metadata/properties" xmlns:ns3="f4e550d4-18c5-42f1-98a8-65740f8ba170" targetNamespace="http://schemas.microsoft.com/office/2006/metadata/properties" ma:root="true" ma:fieldsID="b081c7c732229b4326604dbeaca28dca" ns3:_="">
    <xsd:import namespace="f4e550d4-18c5-42f1-98a8-65740f8ba17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ObjectDetectorVersion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e550d4-18c5-42f1-98a8-65740f8ba1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ObjectDetectorVersions" ma:index="1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SystemTags" ma:index="19"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5F739F8-E7CC-42E4-B41F-BB7A18885006}">
  <ds:schemaRefs>
    <ds:schemaRef ds:uri="http://purl.org/dc/dcmitype/"/>
    <ds:schemaRef ds:uri="http://schemas.microsoft.com/office/2006/metadata/properties"/>
    <ds:schemaRef ds:uri="http://purl.org/dc/terms/"/>
    <ds:schemaRef ds:uri="http://www.w3.org/XML/1998/namespace"/>
    <ds:schemaRef ds:uri="http://schemas.microsoft.com/office/2006/documentManagement/types"/>
    <ds:schemaRef ds:uri="http://schemas.openxmlformats.org/package/2006/metadata/core-properties"/>
    <ds:schemaRef ds:uri="http://schemas.microsoft.com/office/infopath/2007/PartnerControls"/>
    <ds:schemaRef ds:uri="f4e550d4-18c5-42f1-98a8-65740f8ba170"/>
    <ds:schemaRef ds:uri="http://purl.org/dc/elements/1.1/"/>
  </ds:schemaRefs>
</ds:datastoreItem>
</file>

<file path=customXml/itemProps2.xml><?xml version="1.0" encoding="utf-8"?>
<ds:datastoreItem xmlns:ds="http://schemas.openxmlformats.org/officeDocument/2006/customXml" ds:itemID="{096A2904-7567-4B0B-9D65-C7725C18BC58}">
  <ds:schemaRefs>
    <ds:schemaRef ds:uri="http://schemas.microsoft.com/sharepoint/v3/contenttype/forms"/>
  </ds:schemaRefs>
</ds:datastoreItem>
</file>

<file path=customXml/itemProps3.xml><?xml version="1.0" encoding="utf-8"?>
<ds:datastoreItem xmlns:ds="http://schemas.openxmlformats.org/officeDocument/2006/customXml" ds:itemID="{FD3B18C0-452B-4C4C-9675-40101703AB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e550d4-18c5-42f1-98a8-65740f8ba1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Newsprint</Template>
  <TotalTime>3134</TotalTime>
  <Words>2655</Words>
  <Application>Microsoft Office PowerPoint</Application>
  <PresentationFormat>Diaprojekcija na zaslonu (4:3)</PresentationFormat>
  <Paragraphs>365</Paragraphs>
  <Slides>36</Slides>
  <Notes>1</Notes>
  <HiddenSlides>0</HiddenSlides>
  <MMClips>0</MMClips>
  <ScaleCrop>false</ScaleCrop>
  <HeadingPairs>
    <vt:vector size="6" baseType="variant">
      <vt:variant>
        <vt:lpstr>Uporabljene pisave</vt:lpstr>
      </vt:variant>
      <vt:variant>
        <vt:i4>9</vt:i4>
      </vt:variant>
      <vt:variant>
        <vt:lpstr>Tema</vt:lpstr>
      </vt:variant>
      <vt:variant>
        <vt:i4>1</vt:i4>
      </vt:variant>
      <vt:variant>
        <vt:lpstr>Naslovi diapozitivov</vt:lpstr>
      </vt:variant>
      <vt:variant>
        <vt:i4>36</vt:i4>
      </vt:variant>
    </vt:vector>
  </HeadingPairs>
  <TitlesOfParts>
    <vt:vector size="46" baseType="lpstr">
      <vt:lpstr>Arial</vt:lpstr>
      <vt:lpstr>Calibri</vt:lpstr>
      <vt:lpstr>Century Gothic</vt:lpstr>
      <vt:lpstr>Courier New</vt:lpstr>
      <vt:lpstr>Times New Roman</vt:lpstr>
      <vt:lpstr>Trebuchet MS</vt:lpstr>
      <vt:lpstr>Verdana</vt:lpstr>
      <vt:lpstr>Wingdings</vt:lpstr>
      <vt:lpstr>Wingdings 2</vt:lpstr>
      <vt:lpstr>Austin</vt:lpstr>
      <vt:lpstr>Shema terciarnega izobraževanja v Republiki Sloveniji</vt:lpstr>
      <vt:lpstr>KLASIFIKACIJSKI SISTEM IZOBRAŽEVANJA IN USPOSABLJANJA </vt:lpstr>
      <vt:lpstr>Nova struktura študija – 3 stopnje</vt:lpstr>
      <vt:lpstr>                  1. stopnja</vt:lpstr>
      <vt:lpstr>RAZPIS</vt:lpstr>
      <vt:lpstr>RAČUNANJE TOČK</vt:lpstr>
      <vt:lpstr>PRIJAVA - VPIS </vt:lpstr>
      <vt:lpstr>VPIS - POMOČ </vt:lpstr>
      <vt:lpstr>STATUS KANDIDATA S POSEBNIMI POTREBAMI IN POSEBNIM STATUSOM</vt:lpstr>
      <vt:lpstr>STATUS KANDIDATA S POSEBNIMI POTREBAMI IN POSEBNIM STATUSOM</vt:lpstr>
      <vt:lpstr>UVRSTITEV KANDIDATOV NA SEZNAM NAKNADNO SPREJETIH</vt:lpstr>
      <vt:lpstr>ROKOVNIK  </vt:lpstr>
      <vt:lpstr>Po prvi prijavi sledi:</vt:lpstr>
      <vt:lpstr>Vpis po prvi prijavi</vt:lpstr>
      <vt:lpstr>Kdo lahko odda prijavo v 2. roku:</vt:lpstr>
      <vt:lpstr>V primeru druge prijave sledi:</vt:lpstr>
      <vt:lpstr>Rok za zapolnitev še prostih vpisnih mest</vt:lpstr>
      <vt:lpstr>POMEMBNO JE VEDETI ! ! !</vt:lpstr>
      <vt:lpstr>PowerPointova predstavitev</vt:lpstr>
      <vt:lpstr>OMEJENI – NEOMEJENI ŠTUDIJSKI PROGRAMI</vt:lpstr>
      <vt:lpstr>    OMEJITEV VPISA</vt:lpstr>
      <vt:lpstr>  </vt:lpstr>
      <vt:lpstr> OMEJENI – NEOMEJENI ŠTUDIJSKI PROGRAMI</vt:lpstr>
      <vt:lpstr>OMEJENI – NEOMEJENI ŠTUDIJSKI PROGRAMI</vt:lpstr>
      <vt:lpstr>PRIMERI !</vt:lpstr>
      <vt:lpstr>KAKO IZPOLNIM PRIJAVO ???</vt:lpstr>
      <vt:lpstr>KAKO IZPOLNIM PRIJAVO ???</vt:lpstr>
      <vt:lpstr>KAKO IZPOLNIM PRIJAVO ???</vt:lpstr>
      <vt:lpstr>KAKO IZPOLNIM PRIJAVO ???</vt:lpstr>
      <vt:lpstr>KAKO IZPOLNIM PRIJAVO - KPS ???</vt:lpstr>
      <vt:lpstr>KAKO IZPOLNIM PRIJAVO - POS ???</vt:lpstr>
      <vt:lpstr>KAKO IZPOLNIM PRIJAVO - KPS ???</vt:lpstr>
      <vt:lpstr> KAJ LAHKO NAREDIM, ČE SI PREMISLIM GLEDE ZAPISANIH ŠTUDIJSKIH ŽELJA PRED ROKOM ZA ODDAJO PRIJAVE?</vt:lpstr>
      <vt:lpstr>KAJ LAHKO NAREDIM, ČE SI PREMISLIM GLEDE ZAPISANIH ŠTUDIJSKIH ŽELJA PO ROKU ZA  ODDAJO PRIJAVE?</vt:lpstr>
      <vt:lpstr>KDO MI LAHKO SVETUJE PRI IZBIRI ŠTUDIJA IN O POSTOPKU PRIJAVE ?</vt:lpstr>
      <vt:lpstr>  KJE NAJDEM POMOČ V PRIMERU KRŠITVE POSTOPKA?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Diapozitiv 1</dc:title>
  <dc:creator>Tina</dc:creator>
  <cp:lastModifiedBy>Snežana Lešnik</cp:lastModifiedBy>
  <cp:revision>289</cp:revision>
  <dcterms:created xsi:type="dcterms:W3CDTF">2009-04-07T08:42:17Z</dcterms:created>
  <dcterms:modified xsi:type="dcterms:W3CDTF">2025-02-11T12:38:42Z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0x010100E4F0A033874C66429D04C23634DB73C6</vt:lpwstr>
  </property>
</Properties>
</file>